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4" r:id="rId2"/>
    <p:sldId id="282" r:id="rId3"/>
    <p:sldId id="347" r:id="rId4"/>
    <p:sldId id="469" r:id="rId5"/>
    <p:sldId id="470" r:id="rId6"/>
    <p:sldId id="471" r:id="rId7"/>
    <p:sldId id="472" r:id="rId8"/>
    <p:sldId id="473" r:id="rId9"/>
    <p:sldId id="474" r:id="rId10"/>
    <p:sldId id="475" r:id="rId11"/>
    <p:sldId id="455" r:id="rId12"/>
    <p:sldId id="477" r:id="rId13"/>
    <p:sldId id="476" r:id="rId14"/>
    <p:sldId id="478" r:id="rId15"/>
    <p:sldId id="461" r:id="rId16"/>
    <p:sldId id="479" r:id="rId17"/>
    <p:sldId id="480" r:id="rId18"/>
    <p:sldId id="464" r:id="rId19"/>
    <p:sldId id="465" r:id="rId20"/>
    <p:sldId id="481" r:id="rId21"/>
    <p:sldId id="482" r:id="rId22"/>
    <p:sldId id="283" r:id="rId23"/>
    <p:sldId id="304" r:id="rId24"/>
  </p:sldIdLst>
  <p:sldSz cx="9144000" cy="6858000" type="screen4x3"/>
  <p:notesSz cx="7102475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929F9F4-4A8F-4326-A1B4-22849713DDAB}" styleName="Styl ciemny 1 — Ak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tyl ciemny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Styl ciemny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86207" autoAdjust="0"/>
  </p:normalViewPr>
  <p:slideViewPr>
    <p:cSldViewPr showGuides="1">
      <p:cViewPr>
        <p:scale>
          <a:sx n="70" d="100"/>
          <a:sy n="70" d="100"/>
        </p:scale>
        <p:origin x="-2814" y="-11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103EAA90-D2D4-4301-82BF-B980F92729A9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10248" y="4925407"/>
            <a:ext cx="5681980" cy="4029879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3092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ED46CCBE-53AC-4E5E-A1A7-08FAB49B0D8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157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549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964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897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854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184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347326"/>
            <a:ext cx="8229600" cy="1143000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52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342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1430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060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635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656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254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88170" y="89569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9" name="Łącznik prosty 8"/>
          <p:cNvCxnSpPr/>
          <p:nvPr userDrawn="1"/>
        </p:nvCxnSpPr>
        <p:spPr>
          <a:xfrm>
            <a:off x="519140" y="823110"/>
            <a:ext cx="8167660" cy="56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39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smtClean="0"/>
              <a:t>Computer </a:t>
            </a:r>
            <a:r>
              <a:rPr lang="pl-PL" sz="3200" b="1" dirty="0" err="1" smtClean="0"/>
              <a:t>Programming</a:t>
            </a:r>
            <a:endParaRPr lang="pl-PL" sz="3200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en-US" b="1" dirty="0" smtClean="0"/>
              <a:t>Faculty of Automatic Control, Electronics, and Computer Science</a:t>
            </a:r>
            <a:r>
              <a:rPr lang="pl-PL" b="1" dirty="0" smtClean="0"/>
              <a:t>, </a:t>
            </a:r>
            <a:r>
              <a:rPr lang="pl-PL" b="1" dirty="0" err="1" smtClean="0"/>
              <a:t>Informatics</a:t>
            </a:r>
            <a:r>
              <a:rPr lang="pl-PL" b="1" dirty="0" smtClean="0"/>
              <a:t>, </a:t>
            </a:r>
            <a:r>
              <a:rPr lang="en-US" b="1" dirty="0" smtClean="0"/>
              <a:t>1st cycle of higher education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Autofit/>
          </a:bodyPr>
          <a:lstStyle/>
          <a:p>
            <a:pPr marL="381000" indent="-381000">
              <a:lnSpc>
                <a:spcPct val="80000"/>
              </a:lnSpc>
            </a:pPr>
            <a:r>
              <a:rPr lang="pl-PL" altLang="pl-PL" sz="2000" dirty="0" err="1" smtClean="0"/>
              <a:t>each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direct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base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must</a:t>
            </a:r>
            <a:r>
              <a:rPr lang="pl-PL" altLang="pl-PL" sz="2000" dirty="0" smtClean="0"/>
              <a:t> be </a:t>
            </a:r>
            <a:r>
              <a:rPr lang="pl-PL" altLang="pl-PL" sz="2000" dirty="0" err="1" smtClean="0"/>
              <a:t>unique</a:t>
            </a:r>
            <a:r>
              <a:rPr lang="en-US" altLang="pl-PL" sz="2000" dirty="0" smtClean="0"/>
              <a:t>.</a:t>
            </a:r>
          </a:p>
          <a:p>
            <a:pPr marL="381000" indent="-381000">
              <a:lnSpc>
                <a:spcPct val="80000"/>
              </a:lnSpc>
            </a:pPr>
            <a:r>
              <a:rPr lang="pl-PL" altLang="pl-PL" sz="2000" dirty="0" err="1" smtClean="0"/>
              <a:t>it’s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forbidden</a:t>
            </a:r>
            <a:r>
              <a:rPr lang="pl-PL" altLang="pl-PL" sz="2000" dirty="0" smtClean="0"/>
              <a:t>:</a:t>
            </a:r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 smtClean="0"/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000" dirty="0" smtClean="0"/>
              <a:t>	</a:t>
            </a:r>
            <a:r>
              <a:rPr lang="pl-PL" alt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en-US" alt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class </a:t>
            </a:r>
            <a:r>
              <a:rPr lang="pl-PL" alt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segment</a:t>
            </a:r>
            <a:r>
              <a:rPr lang="en-US" alt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alt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colour</a:t>
            </a:r>
            <a:r>
              <a:rPr lang="en-US" alt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, location, location {};</a:t>
            </a:r>
            <a:r>
              <a:rPr lang="pl-PL" alt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alt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— </a:t>
            </a:r>
            <a:r>
              <a:rPr lang="pl-PL" alt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ERROR</a:t>
            </a:r>
            <a:endParaRPr lang="en-US" altLang="pl-PL" sz="2000" dirty="0" smtClean="0">
              <a:solidFill>
                <a:srgbClr val="008000"/>
              </a:solidFill>
              <a:highlight>
                <a:srgbClr val="FFFFFF"/>
              </a:highlight>
              <a:latin typeface="Consolas"/>
            </a:endParaRPr>
          </a:p>
          <a:p>
            <a:pPr marL="381000" indent="-381000">
              <a:lnSpc>
                <a:spcPct val="80000"/>
              </a:lnSpc>
            </a:pPr>
            <a:endParaRPr lang="pl-PL" altLang="pl-PL" sz="2000" dirty="0" smtClean="0">
              <a:latin typeface="Arial Narrow" panose="020B0606020202030204" pitchFamily="34" charset="0"/>
            </a:endParaRPr>
          </a:p>
          <a:p>
            <a:pPr marL="381000" indent="-381000">
              <a:lnSpc>
                <a:spcPct val="80000"/>
              </a:lnSpc>
            </a:pPr>
            <a:r>
              <a:rPr lang="pl-PL" altLang="pl-PL" sz="2000" dirty="0" err="1" smtClean="0"/>
              <a:t>direct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base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cannot</a:t>
            </a:r>
            <a:r>
              <a:rPr lang="pl-PL" altLang="pl-PL" sz="2000" dirty="0" smtClean="0"/>
              <a:t> be </a:t>
            </a:r>
            <a:r>
              <a:rPr lang="pl-PL" altLang="pl-PL" sz="2000" dirty="0" err="1" smtClean="0"/>
              <a:t>also</a:t>
            </a:r>
            <a:r>
              <a:rPr lang="pl-PL" altLang="pl-PL" sz="2000" dirty="0" smtClean="0"/>
              <a:t> an </a:t>
            </a:r>
            <a:r>
              <a:rPr lang="pl-PL" altLang="pl-PL" sz="2000" dirty="0" err="1" smtClean="0"/>
              <a:t>indirect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base</a:t>
            </a:r>
            <a:endParaRPr lang="en-US" altLang="pl-PL" sz="2000" dirty="0" smtClean="0"/>
          </a:p>
          <a:p>
            <a:pPr marL="381000" indent="-381000">
              <a:lnSpc>
                <a:spcPct val="80000"/>
              </a:lnSpc>
            </a:pPr>
            <a:r>
              <a:rPr lang="pl-PL" altLang="pl-PL" sz="2000" dirty="0" err="1" smtClean="0"/>
              <a:t>it’s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forbidden</a:t>
            </a:r>
            <a:r>
              <a:rPr lang="pl-PL" altLang="pl-PL" sz="2000" dirty="0" smtClean="0"/>
              <a:t>:</a:t>
            </a:r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 smtClean="0"/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000" dirty="0" smtClean="0"/>
              <a:t>	</a:t>
            </a:r>
            <a:r>
              <a:rPr lang="pl-PL" alt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en-US" alt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class </a:t>
            </a:r>
            <a:r>
              <a:rPr lang="pl-PL" alt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seg</a:t>
            </a:r>
            <a:r>
              <a:rPr lang="pl-PL" alt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_</a:t>
            </a:r>
            <a:r>
              <a:rPr lang="en-US" alt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2: point, location</a:t>
            </a:r>
            <a:r>
              <a:rPr lang="pl-PL" alt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{}</a:t>
            </a:r>
            <a:r>
              <a:rPr lang="en-US" alt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; — </a:t>
            </a:r>
            <a:r>
              <a:rPr lang="pl-PL" alt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ERROR</a:t>
            </a:r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 smtClean="0">
              <a:latin typeface="Arial Narrow" panose="020B0606020202030204" pitchFamily="34" charset="0"/>
            </a:endParaRPr>
          </a:p>
          <a:p>
            <a:pPr marL="381000" indent="-381000">
              <a:lnSpc>
                <a:spcPct val="80000"/>
              </a:lnSpc>
            </a:pPr>
            <a:r>
              <a:rPr lang="pl-PL" altLang="pl-PL" sz="2000" dirty="0" err="1" smtClean="0"/>
              <a:t>Notice</a:t>
            </a:r>
            <a:r>
              <a:rPr lang="pl-PL" altLang="pl-PL" sz="2000" dirty="0" smtClean="0"/>
              <a:t>: </a:t>
            </a:r>
            <a:r>
              <a:rPr lang="pl-PL" altLang="pl-PL" sz="2000" dirty="0" err="1" smtClean="0"/>
              <a:t>when</a:t>
            </a:r>
            <a:r>
              <a:rPr lang="pl-PL" altLang="pl-PL" sz="2000" dirty="0" smtClean="0"/>
              <a:t> we </a:t>
            </a:r>
            <a:r>
              <a:rPr lang="pl-PL" altLang="pl-PL" sz="2000" dirty="0" err="1" smtClean="0"/>
              <a:t>need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more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than</a:t>
            </a:r>
            <a:r>
              <a:rPr lang="pl-PL" altLang="pl-PL" sz="2000" dirty="0" smtClean="0"/>
              <a:t> one </a:t>
            </a:r>
            <a:r>
              <a:rPr lang="pl-PL" altLang="pl-PL" sz="2000" dirty="0" err="1" smtClean="0"/>
              <a:t>the</a:t>
            </a:r>
            <a:r>
              <a:rPr lang="pl-PL" altLang="pl-PL" sz="2000" dirty="0" smtClean="0"/>
              <a:t> same </a:t>
            </a:r>
            <a:r>
              <a:rPr lang="pl-PL" altLang="pl-PL" sz="2000" dirty="0" err="1" smtClean="0"/>
              <a:t>base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class</a:t>
            </a:r>
            <a:r>
              <a:rPr lang="pl-PL" altLang="pl-PL" sz="2000" dirty="0" smtClean="0"/>
              <a:t>:</a:t>
            </a:r>
          </a:p>
          <a:p>
            <a:pPr marL="800100" lvl="1" indent="-3429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pl-PL" altLang="pl-PL" sz="1800" dirty="0" smtClean="0"/>
              <a:t>we </a:t>
            </a:r>
            <a:r>
              <a:rPr lang="pl-PL" altLang="pl-PL" sz="1800" dirty="0" err="1" smtClean="0"/>
              <a:t>may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define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object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class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members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instead</a:t>
            </a:r>
            <a:r>
              <a:rPr lang="pl-PL" altLang="pl-PL" sz="1800" dirty="0" smtClean="0"/>
              <a:t> of </a:t>
            </a:r>
            <a:r>
              <a:rPr lang="pl-PL" altLang="pl-PL" sz="1800" dirty="0" err="1" smtClean="0"/>
              <a:t>inheriting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the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class</a:t>
            </a:r>
            <a:endParaRPr lang="pl-PL" altLang="pl-PL" sz="1800" dirty="0" smtClean="0"/>
          </a:p>
          <a:p>
            <a:pPr marL="800100" lvl="1" indent="-3429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pl-PL" altLang="pl-PL" sz="1800" dirty="0" smtClean="0"/>
              <a:t>we </a:t>
            </a:r>
            <a:r>
              <a:rPr lang="pl-PL" altLang="pl-PL" sz="1800" dirty="0" err="1" smtClean="0"/>
              <a:t>may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inherit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the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base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class</a:t>
            </a:r>
            <a:r>
              <a:rPr lang="pl-PL" altLang="pl-PL" sz="1800" dirty="0" smtClean="0"/>
              <a:t> many </a:t>
            </a:r>
            <a:r>
              <a:rPr lang="pl-PL" altLang="pl-PL" sz="1800" dirty="0" err="1" smtClean="0"/>
              <a:t>times</a:t>
            </a:r>
            <a:r>
              <a:rPr lang="pl-PL" altLang="pl-PL" sz="1800" dirty="0" smtClean="0"/>
              <a:t>, as </a:t>
            </a:r>
            <a:r>
              <a:rPr lang="pl-PL" altLang="pl-PL" sz="1800" dirty="0" err="1" smtClean="0"/>
              <a:t>indirect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bases</a:t>
            </a:r>
            <a:endParaRPr lang="pl-PL" altLang="pl-PL" sz="1800" dirty="0" smtClean="0"/>
          </a:p>
          <a:p>
            <a:pPr lvl="1">
              <a:buFont typeface="Wingdings" panose="05000000000000000000" pitchFamily="2" charset="2"/>
              <a:buNone/>
            </a:pPr>
            <a:endParaRPr lang="en-US" altLang="pl-PL" sz="2000" dirty="0" smtClean="0">
              <a:latin typeface="Arial Narrow" panose="020B0606020202030204" pitchFamily="34" charset="0"/>
            </a:endParaRPr>
          </a:p>
          <a:p>
            <a:pPr lvl="1">
              <a:buFont typeface="Wingdings" panose="05000000000000000000" pitchFamily="2" charset="2"/>
              <a:buNone/>
            </a:pPr>
            <a:endParaRPr lang="en-US" altLang="pl-PL" sz="2400" dirty="0">
              <a:latin typeface="Arial Narrow" panose="020B060602020203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altLang="pl-PL" dirty="0" err="1" smtClean="0"/>
              <a:t>Multiple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inheritance</a:t>
            </a:r>
            <a:r>
              <a:rPr lang="pl-PL" altLang="pl-PL" dirty="0" smtClean="0"/>
              <a:t> of </a:t>
            </a:r>
            <a:r>
              <a:rPr lang="pl-PL" altLang="pl-PL" dirty="0" err="1" smtClean="0"/>
              <a:t>the</a:t>
            </a:r>
            <a:r>
              <a:rPr lang="pl-PL" altLang="pl-PL" dirty="0" smtClean="0"/>
              <a:t> </a:t>
            </a:r>
            <a:br>
              <a:rPr lang="pl-PL" altLang="pl-PL" dirty="0" smtClean="0"/>
            </a:br>
            <a:r>
              <a:rPr lang="pl-PL" altLang="pl-PL" dirty="0" smtClean="0"/>
              <a:t>same </a:t>
            </a:r>
            <a:r>
              <a:rPr lang="pl-PL" altLang="pl-PL" dirty="0" err="1" smtClean="0"/>
              <a:t>base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246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window</a:t>
            </a:r>
            <a:r>
              <a:rPr lang="pl-PL" altLang="pl-PL" sz="2000" dirty="0">
                <a:latin typeface="Arial Narrow" panose="020B0606020202030204" pitchFamily="34" charset="0"/>
              </a:rPr>
              <a:t>	 </a:t>
            </a: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window</a:t>
            </a:r>
            <a:endParaRPr lang="en-US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</a:t>
            </a:r>
            <a:r>
              <a:rPr lang="pl-PL" altLang="pl-PL" sz="2000" dirty="0">
                <a:latin typeface="Arial Narrow" panose="020B0606020202030204" pitchFamily="34" charset="0"/>
              </a:rPr>
              <a:t>	</a:t>
            </a: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w_and_menu</a:t>
            </a:r>
            <a:endParaRPr lang="en-US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000" dirty="0" smtClean="0">
                <a:latin typeface="Arial Narrow" panose="020B0606020202030204" pitchFamily="34" charset="0"/>
              </a:rPr>
              <a:t>  </a:t>
            </a:r>
            <a:r>
              <a:rPr lang="en-US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w_and_frame_and_menu</a:t>
            </a: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 smtClean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buNone/>
            </a:pP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window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{};</a:t>
            </a:r>
          </a:p>
          <a:p>
            <a:pPr>
              <a:buNone/>
            </a:pP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</a:t>
            </a:r>
            <a:r>
              <a:rPr lang="pl-PL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window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{};</a:t>
            </a:r>
          </a:p>
          <a:p>
            <a:pPr>
              <a:buNone/>
            </a:pP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w_and_menu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</a:t>
            </a:r>
            <a:r>
              <a:rPr lang="pl-PL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window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{};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w_and_frame_and_menu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w_and_menu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{};</a:t>
            </a:r>
            <a:endParaRPr lang="pl-PL" altLang="pl-PL" sz="1600" dirty="0">
              <a:latin typeface="Arial Narrow" panose="020B0606020202030204" pitchFamily="34" charset="0"/>
            </a:endParaRPr>
          </a:p>
        </p:txBody>
      </p:sp>
      <p:sp>
        <p:nvSpPr>
          <p:cNvPr id="673796" name="Line 4"/>
          <p:cNvSpPr>
            <a:spLocks noChangeShapeType="1"/>
          </p:cNvSpPr>
          <p:nvPr/>
        </p:nvSpPr>
        <p:spPr bwMode="auto">
          <a:xfrm flipV="1">
            <a:off x="1908175" y="2852738"/>
            <a:ext cx="935038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673797" name="Line 5"/>
          <p:cNvSpPr>
            <a:spLocks noChangeShapeType="1"/>
          </p:cNvSpPr>
          <p:nvPr/>
        </p:nvSpPr>
        <p:spPr bwMode="auto">
          <a:xfrm flipH="1" flipV="1">
            <a:off x="1042988" y="2852738"/>
            <a:ext cx="792162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673798" name="Line 6"/>
          <p:cNvSpPr>
            <a:spLocks noChangeShapeType="1"/>
          </p:cNvSpPr>
          <p:nvPr/>
        </p:nvSpPr>
        <p:spPr bwMode="auto">
          <a:xfrm flipV="1">
            <a:off x="2843213" y="1916113"/>
            <a:ext cx="0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673799" name="Line 7"/>
          <p:cNvSpPr>
            <a:spLocks noChangeShapeType="1"/>
          </p:cNvSpPr>
          <p:nvPr/>
        </p:nvSpPr>
        <p:spPr bwMode="auto">
          <a:xfrm flipV="1">
            <a:off x="1116013" y="1916113"/>
            <a:ext cx="0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altLang="pl-PL" dirty="0" err="1" smtClean="0"/>
              <a:t>Multiple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inheritance</a:t>
            </a:r>
            <a:r>
              <a:rPr lang="pl-PL" altLang="pl-PL" dirty="0" smtClean="0"/>
              <a:t> of </a:t>
            </a:r>
            <a:r>
              <a:rPr lang="pl-PL" altLang="pl-PL" dirty="0" err="1" smtClean="0"/>
              <a:t>the</a:t>
            </a:r>
            <a:r>
              <a:rPr lang="pl-PL" altLang="pl-PL" dirty="0" smtClean="0"/>
              <a:t> </a:t>
            </a:r>
            <a:br>
              <a:rPr lang="pl-PL" altLang="pl-PL" dirty="0" smtClean="0"/>
            </a:br>
            <a:r>
              <a:rPr lang="pl-PL" altLang="pl-PL" dirty="0" smtClean="0"/>
              <a:t>same </a:t>
            </a:r>
            <a:r>
              <a:rPr lang="pl-PL" altLang="pl-PL" dirty="0" err="1" smtClean="0"/>
              <a:t>base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524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      </a:t>
            </a: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window</a:t>
            </a:r>
            <a:r>
              <a:rPr lang="pl-PL" altLang="pl-PL" sz="2000" dirty="0">
                <a:latin typeface="Arial Narrow" panose="020B0606020202030204" pitchFamily="34" charset="0"/>
              </a:rPr>
              <a:t>	 </a:t>
            </a:r>
            <a:endParaRPr lang="en-US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</a:t>
            </a:r>
            <a:r>
              <a:rPr lang="pl-PL" altLang="pl-PL" sz="2000" dirty="0">
                <a:latin typeface="Arial Narrow" panose="020B0606020202030204" pitchFamily="34" charset="0"/>
              </a:rPr>
              <a:t>	</a:t>
            </a: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w_and_menu</a:t>
            </a:r>
            <a:endParaRPr lang="en-US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000" dirty="0" smtClean="0">
                <a:latin typeface="Arial Narrow" panose="020B0606020202030204" pitchFamily="34" charset="0"/>
              </a:rPr>
              <a:t>  </a:t>
            </a:r>
            <a:r>
              <a:rPr lang="en-US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w_and_frame_and_menu</a:t>
            </a: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 smtClean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latin typeface="Arial Narrow" panose="020B0606020202030204" pitchFamily="34" charset="0"/>
            </a:endParaRPr>
          </a:p>
        </p:txBody>
      </p:sp>
      <p:sp>
        <p:nvSpPr>
          <p:cNvPr id="673796" name="Line 4"/>
          <p:cNvSpPr>
            <a:spLocks noChangeShapeType="1"/>
          </p:cNvSpPr>
          <p:nvPr/>
        </p:nvSpPr>
        <p:spPr bwMode="auto">
          <a:xfrm flipV="1">
            <a:off x="1908175" y="2852738"/>
            <a:ext cx="935038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673797" name="Line 5"/>
          <p:cNvSpPr>
            <a:spLocks noChangeShapeType="1"/>
          </p:cNvSpPr>
          <p:nvPr/>
        </p:nvSpPr>
        <p:spPr bwMode="auto">
          <a:xfrm flipH="1" flipV="1">
            <a:off x="1042988" y="2852738"/>
            <a:ext cx="792162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673798" name="Line 6"/>
          <p:cNvSpPr>
            <a:spLocks noChangeShapeType="1"/>
          </p:cNvSpPr>
          <p:nvPr/>
        </p:nvSpPr>
        <p:spPr bwMode="auto">
          <a:xfrm flipH="1" flipV="1">
            <a:off x="2051720" y="1916831"/>
            <a:ext cx="791493" cy="6485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673799" name="Line 7"/>
          <p:cNvSpPr>
            <a:spLocks noChangeShapeType="1"/>
          </p:cNvSpPr>
          <p:nvPr/>
        </p:nvSpPr>
        <p:spPr bwMode="auto">
          <a:xfrm flipV="1">
            <a:off x="1043608" y="1916831"/>
            <a:ext cx="864095" cy="64807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altLang="pl-PL" dirty="0" err="1" smtClean="0"/>
              <a:t>Multiple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inheritance</a:t>
            </a:r>
            <a:r>
              <a:rPr lang="pl-PL" altLang="pl-PL" dirty="0" smtClean="0"/>
              <a:t> of </a:t>
            </a:r>
            <a:r>
              <a:rPr lang="pl-PL" altLang="pl-PL" dirty="0" err="1" smtClean="0"/>
              <a:t>the</a:t>
            </a:r>
            <a:r>
              <a:rPr lang="pl-PL" altLang="pl-PL" dirty="0" smtClean="0"/>
              <a:t> </a:t>
            </a:r>
            <a:br>
              <a:rPr lang="pl-PL" altLang="pl-PL" dirty="0" smtClean="0"/>
            </a:br>
            <a:r>
              <a:rPr lang="pl-PL" altLang="pl-PL" dirty="0" smtClean="0"/>
              <a:t>same </a:t>
            </a:r>
            <a:r>
              <a:rPr lang="pl-PL" altLang="pl-PL" dirty="0" err="1" smtClean="0"/>
              <a:t>base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524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      </a:t>
            </a: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window</a:t>
            </a:r>
            <a:r>
              <a:rPr lang="pl-PL" altLang="pl-PL" sz="2000" dirty="0">
                <a:latin typeface="Arial Narrow" panose="020B0606020202030204" pitchFamily="34" charset="0"/>
              </a:rPr>
              <a:t>	 </a:t>
            </a:r>
            <a:endParaRPr lang="en-US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</a:t>
            </a:r>
            <a:r>
              <a:rPr lang="pl-PL" altLang="pl-PL" sz="2000" dirty="0">
                <a:latin typeface="Arial Narrow" panose="020B0606020202030204" pitchFamily="34" charset="0"/>
              </a:rPr>
              <a:t>	</a:t>
            </a: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w_and_menu</a:t>
            </a:r>
            <a:endParaRPr lang="en-US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000" dirty="0" smtClean="0">
                <a:latin typeface="Arial Narrow" panose="020B0606020202030204" pitchFamily="34" charset="0"/>
              </a:rPr>
              <a:t>  </a:t>
            </a:r>
            <a:r>
              <a:rPr lang="en-US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w_and_frame_and_menu</a:t>
            </a: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 smtClean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buNone/>
            </a:pP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window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{};</a:t>
            </a:r>
          </a:p>
          <a:p>
            <a:pPr>
              <a:buNone/>
            </a:pP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</a:t>
            </a:r>
            <a:r>
              <a:rPr lang="pl-PL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 </a:t>
            </a:r>
            <a:r>
              <a:rPr lang="pl-PL" sz="1600" b="1" u="sng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virtual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window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{};</a:t>
            </a:r>
          </a:p>
          <a:p>
            <a:pPr>
              <a:buNone/>
            </a:pP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w_and_menu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</a:t>
            </a:r>
            <a:r>
              <a:rPr lang="pl-PL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 </a:t>
            </a:r>
            <a:r>
              <a:rPr lang="pl-PL" sz="1600" b="1" u="sng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virtual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window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{};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w_and_frame_and_menu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w_and_menu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{};</a:t>
            </a:r>
            <a:endParaRPr lang="pl-PL" altLang="pl-PL" sz="1600" dirty="0">
              <a:latin typeface="Arial Narrow" panose="020B0606020202030204" pitchFamily="34" charset="0"/>
            </a:endParaRPr>
          </a:p>
        </p:txBody>
      </p:sp>
      <p:sp>
        <p:nvSpPr>
          <p:cNvPr id="673796" name="Line 4"/>
          <p:cNvSpPr>
            <a:spLocks noChangeShapeType="1"/>
          </p:cNvSpPr>
          <p:nvPr/>
        </p:nvSpPr>
        <p:spPr bwMode="auto">
          <a:xfrm flipV="1">
            <a:off x="1908175" y="2852738"/>
            <a:ext cx="935038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673797" name="Line 5"/>
          <p:cNvSpPr>
            <a:spLocks noChangeShapeType="1"/>
          </p:cNvSpPr>
          <p:nvPr/>
        </p:nvSpPr>
        <p:spPr bwMode="auto">
          <a:xfrm flipH="1" flipV="1">
            <a:off x="1042988" y="2852738"/>
            <a:ext cx="792162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673798" name="Line 6"/>
          <p:cNvSpPr>
            <a:spLocks noChangeShapeType="1"/>
          </p:cNvSpPr>
          <p:nvPr/>
        </p:nvSpPr>
        <p:spPr bwMode="auto">
          <a:xfrm flipH="1" flipV="1">
            <a:off x="2051720" y="1916831"/>
            <a:ext cx="791493" cy="6485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673799" name="Line 7"/>
          <p:cNvSpPr>
            <a:spLocks noChangeShapeType="1"/>
          </p:cNvSpPr>
          <p:nvPr/>
        </p:nvSpPr>
        <p:spPr bwMode="auto">
          <a:xfrm flipV="1">
            <a:off x="1043608" y="1916831"/>
            <a:ext cx="864095" cy="64807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altLang="pl-PL" dirty="0" err="1" smtClean="0"/>
              <a:t>Multiple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inheritance</a:t>
            </a:r>
            <a:r>
              <a:rPr lang="pl-PL" altLang="pl-PL" dirty="0" smtClean="0"/>
              <a:t> of </a:t>
            </a:r>
            <a:r>
              <a:rPr lang="pl-PL" altLang="pl-PL" dirty="0" err="1" smtClean="0"/>
              <a:t>the</a:t>
            </a:r>
            <a:r>
              <a:rPr lang="pl-PL" altLang="pl-PL" dirty="0" smtClean="0"/>
              <a:t> </a:t>
            </a:r>
            <a:br>
              <a:rPr lang="pl-PL" altLang="pl-PL" dirty="0" smtClean="0"/>
            </a:br>
            <a:r>
              <a:rPr lang="pl-PL" altLang="pl-PL" dirty="0" smtClean="0"/>
              <a:t>same </a:t>
            </a:r>
            <a:r>
              <a:rPr lang="pl-PL" altLang="pl-PL" dirty="0" err="1" smtClean="0"/>
              <a:t>base</a:t>
            </a:r>
            <a:endParaRPr lang="pl-PL" dirty="0"/>
          </a:p>
        </p:txBody>
      </p:sp>
      <p:sp>
        <p:nvSpPr>
          <p:cNvPr id="8" name="Rectangle 10"/>
          <p:cNvSpPr txBox="1">
            <a:spLocks noChangeArrowheads="1"/>
          </p:cNvSpPr>
          <p:nvPr/>
        </p:nvSpPr>
        <p:spPr>
          <a:xfrm>
            <a:off x="4140200" y="1628775"/>
            <a:ext cx="4830763" cy="45307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derived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classes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that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case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multiple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inheritance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 want to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same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instance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base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we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declare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base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using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pl-PL" b="1" u="sng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virtual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keyword</a:t>
            </a:r>
            <a:endParaRPr kumimoji="0" lang="pl-PL" alt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its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enough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declare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virtual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base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derived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</a:t>
            </a:r>
            <a:r>
              <a:rPr kumimoji="0" lang="en-US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lang="en-US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w_and_frame_and_menu</a:t>
            </a:r>
            <a:r>
              <a:rPr kumimoji="0" lang="en-US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nod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need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declare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anything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virtual</a:t>
            </a:r>
            <a:r>
              <a:rPr kumimoji="0" lang="en-US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pl-PL" alt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pl-PL" alt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altLang="pl-PL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524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pl-PL" altLang="pl-PL" sz="2800" dirty="0" err="1" smtClean="0"/>
              <a:t>if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the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inherited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fields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are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visible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through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at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least</a:t>
            </a:r>
            <a:r>
              <a:rPr lang="pl-PL" altLang="pl-PL" sz="2800" dirty="0" smtClean="0"/>
              <a:t> one </a:t>
            </a:r>
            <a:r>
              <a:rPr lang="pl-PL" altLang="pl-PL" sz="2800" dirty="0" err="1" smtClean="0"/>
              <a:t>base</a:t>
            </a:r>
            <a:r>
              <a:rPr lang="pl-PL" altLang="pl-PL" sz="2800" dirty="0" smtClean="0"/>
              <a:t>, we </a:t>
            </a:r>
            <a:r>
              <a:rPr lang="pl-PL" altLang="pl-PL" sz="2800" dirty="0" err="1" smtClean="0"/>
              <a:t>may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use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it</a:t>
            </a:r>
            <a:endParaRPr lang="pl-PL" altLang="pl-PL" sz="2800" dirty="0" smtClean="0"/>
          </a:p>
          <a:p>
            <a:pPr>
              <a:lnSpc>
                <a:spcPct val="80000"/>
              </a:lnSpc>
            </a:pPr>
            <a:endParaRPr lang="pl-PL" altLang="pl-PL" sz="2800" b="1" dirty="0" smtClean="0"/>
          </a:p>
          <a:p>
            <a:pPr>
              <a:lnSpc>
                <a:spcPct val="80000"/>
              </a:lnSpc>
            </a:pPr>
            <a:r>
              <a:rPr lang="pl-PL" altLang="pl-PL" sz="2800" b="1" dirty="0" err="1" smtClean="0"/>
              <a:t>example</a:t>
            </a:r>
            <a:r>
              <a:rPr lang="pl-PL" altLang="pl-PL" sz="2800" b="1" dirty="0" smtClean="0"/>
              <a:t>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virtual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window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{};</a:t>
            </a:r>
            <a:endParaRPr lang="pl-PL" sz="1800" dirty="0" smtClean="0"/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200" dirty="0" err="1" smtClean="0"/>
              <a:t>in</a:t>
            </a:r>
            <a:r>
              <a:rPr lang="pl-PL" altLang="pl-PL" sz="2400" dirty="0" smtClean="0">
                <a:latin typeface="Arial Narrow" panose="020B0606020202030204" pitchFamily="34" charset="0"/>
              </a:rPr>
              <a:t> </a:t>
            </a:r>
            <a:r>
              <a:rPr lang="en-US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window</a:t>
            </a:r>
            <a:r>
              <a:rPr lang="pl-PL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altLang="pl-PL" sz="2200" dirty="0" smtClean="0"/>
              <a:t>a public </a:t>
            </a:r>
            <a:r>
              <a:rPr lang="pl-PL" altLang="pl-PL" sz="2200" dirty="0" err="1" smtClean="0"/>
              <a:t>member</a:t>
            </a:r>
            <a:r>
              <a:rPr lang="pl-PL" altLang="pl-PL" sz="2200" dirty="0" smtClean="0"/>
              <a:t> was </a:t>
            </a:r>
            <a:r>
              <a:rPr lang="pl-PL" altLang="pl-PL" sz="2200" dirty="0" err="1" smtClean="0"/>
              <a:t>declared</a:t>
            </a:r>
            <a:r>
              <a:rPr lang="pl-PL" altLang="pl-PL" sz="2200" dirty="0" smtClean="0"/>
              <a:t>:</a:t>
            </a:r>
            <a:r>
              <a:rPr lang="pl-PL" altLang="pl-PL" sz="2400" dirty="0" smtClean="0">
                <a:latin typeface="Arial Narrow" panose="020B0606020202030204" pitchFamily="34" charset="0"/>
              </a:rPr>
              <a:t> 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/>
              <a:t> 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o;</a:t>
            </a:r>
            <a:endParaRPr lang="pl-PL" altLang="pl-PL" sz="1800" dirty="0" smtClean="0">
              <a:latin typeface="Arial Narrow" panose="020B0606020202030204" pitchFamily="34" charset="0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	 </a:t>
            </a:r>
          </a:p>
          <a:p>
            <a:pPr>
              <a:buNone/>
            </a:pP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    </a:t>
            </a:r>
            <a:r>
              <a:rPr lang="en-US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w_and_frame_and_menu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::o;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ok., equivalent to following: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w_and_frame_and_menu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w_and_menu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::o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//ok.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en-US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w_and_frame_and_menu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::</a:t>
            </a:r>
            <a:r>
              <a:rPr lang="en-US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w_and_frame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::o – private here</a:t>
            </a:r>
            <a:endParaRPr lang="en-US" sz="22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altLang="pl-PL" dirty="0" err="1" smtClean="0"/>
              <a:t>Accessibility</a:t>
            </a:r>
            <a:r>
              <a:rPr lang="pl-PL" altLang="pl-PL" dirty="0" smtClean="0"/>
              <a:t> of </a:t>
            </a:r>
            <a:r>
              <a:rPr lang="pl-PL" altLang="pl-PL" dirty="0" err="1" smtClean="0"/>
              <a:t>the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inherited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members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246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2400" dirty="0"/>
              <a:t>first, </a:t>
            </a:r>
            <a:r>
              <a:rPr lang="pl-PL" altLang="pl-PL" sz="2400" dirty="0" err="1"/>
              <a:t>constructors</a:t>
            </a:r>
            <a:r>
              <a:rPr lang="pl-PL" altLang="pl-PL" sz="2400" dirty="0"/>
              <a:t> of </a:t>
            </a:r>
            <a:r>
              <a:rPr lang="pl-PL" altLang="pl-PL" sz="2400" dirty="0" err="1"/>
              <a:t>all</a:t>
            </a:r>
            <a:r>
              <a:rPr lang="pl-PL" altLang="pl-PL" sz="2400" dirty="0"/>
              <a:t> </a:t>
            </a:r>
            <a:r>
              <a:rPr lang="pl-PL" altLang="pl-PL" sz="2400" dirty="0" err="1"/>
              <a:t>the</a:t>
            </a:r>
            <a:r>
              <a:rPr lang="pl-PL" altLang="pl-PL" sz="2400" dirty="0"/>
              <a:t> </a:t>
            </a:r>
            <a:r>
              <a:rPr lang="pl-PL" altLang="pl-PL" sz="2400" dirty="0" err="1"/>
              <a:t>virtual</a:t>
            </a:r>
            <a:r>
              <a:rPr lang="pl-PL" altLang="pl-PL" sz="2400" dirty="0"/>
              <a:t> </a:t>
            </a:r>
            <a:r>
              <a:rPr lang="pl-PL" altLang="pl-PL" sz="2400" dirty="0" err="1"/>
              <a:t>bases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are</a:t>
            </a:r>
            <a:r>
              <a:rPr lang="pl-PL" altLang="pl-PL" sz="2400" dirty="0"/>
              <a:t> </a:t>
            </a:r>
            <a:r>
              <a:rPr lang="pl-PL" altLang="pl-PL" sz="2400" dirty="0" err="1"/>
              <a:t>called</a:t>
            </a:r>
            <a:r>
              <a:rPr lang="pl-PL" altLang="pl-PL" sz="2400" dirty="0"/>
              <a:t> (</a:t>
            </a:r>
            <a:r>
              <a:rPr lang="pl-PL" altLang="pl-PL" sz="2400" dirty="0" err="1"/>
              <a:t>either</a:t>
            </a:r>
            <a:r>
              <a:rPr lang="pl-PL" altLang="pl-PL" sz="2400" dirty="0"/>
              <a:t> </a:t>
            </a:r>
            <a:r>
              <a:rPr lang="pl-PL" altLang="pl-PL" sz="2400" dirty="0" err="1"/>
              <a:t>dirtect</a:t>
            </a:r>
            <a:r>
              <a:rPr lang="pl-PL" altLang="pl-PL" sz="2400" dirty="0"/>
              <a:t> </a:t>
            </a:r>
            <a:r>
              <a:rPr lang="pl-PL" altLang="pl-PL" sz="2400" dirty="0" err="1"/>
              <a:t>or</a:t>
            </a:r>
            <a:r>
              <a:rPr lang="pl-PL" altLang="pl-PL" sz="2400" dirty="0"/>
              <a:t> </a:t>
            </a:r>
            <a:r>
              <a:rPr lang="pl-PL" altLang="pl-PL" sz="2400" dirty="0" err="1"/>
              <a:t>indirect</a:t>
            </a:r>
            <a:r>
              <a:rPr lang="pl-PL" altLang="pl-PL" sz="2400" dirty="0"/>
              <a:t>, </a:t>
            </a:r>
            <a:r>
              <a:rPr lang="pl-PL" altLang="pl-PL" sz="2400" dirty="0" err="1"/>
              <a:t>prior</a:t>
            </a:r>
            <a:r>
              <a:rPr lang="pl-PL" altLang="pl-PL" sz="2400" dirty="0"/>
              <a:t> to </a:t>
            </a:r>
            <a:r>
              <a:rPr lang="pl-PL" altLang="pl-PL" sz="2400" dirty="0" err="1"/>
              <a:t>constructor</a:t>
            </a:r>
            <a:r>
              <a:rPr lang="pl-PL" altLang="pl-PL" sz="2400" dirty="0"/>
              <a:t> of </a:t>
            </a:r>
            <a:r>
              <a:rPr lang="pl-PL" altLang="pl-PL" sz="2400" dirty="0" err="1"/>
              <a:t>any</a:t>
            </a:r>
            <a:r>
              <a:rPr lang="pl-PL" altLang="pl-PL" sz="2400" dirty="0"/>
              <a:t> </a:t>
            </a:r>
            <a:r>
              <a:rPr lang="pl-PL" altLang="pl-PL" sz="2400" dirty="0" err="1"/>
              <a:t>non-virtual</a:t>
            </a:r>
            <a:r>
              <a:rPr lang="pl-PL" altLang="pl-PL" sz="2400" dirty="0"/>
              <a:t> </a:t>
            </a:r>
            <a:r>
              <a:rPr lang="pl-PL" altLang="pl-PL" sz="2400" dirty="0" err="1"/>
              <a:t>base</a:t>
            </a:r>
            <a:r>
              <a:rPr lang="pl-PL" altLang="pl-PL" sz="2400" dirty="0"/>
              <a:t>). </a:t>
            </a:r>
            <a:r>
              <a:rPr lang="pl-PL" altLang="pl-PL" sz="2400" dirty="0" err="1"/>
              <a:t>The</a:t>
            </a:r>
            <a:r>
              <a:rPr lang="pl-PL" altLang="pl-PL" sz="2400" dirty="0"/>
              <a:t> order of </a:t>
            </a:r>
            <a:r>
              <a:rPr lang="pl-PL" altLang="pl-PL" sz="2400" dirty="0" err="1"/>
              <a:t>calling</a:t>
            </a:r>
            <a:r>
              <a:rPr lang="pl-PL" altLang="pl-PL" sz="2400" dirty="0"/>
              <a:t> </a:t>
            </a:r>
            <a:r>
              <a:rPr lang="pl-PL" altLang="pl-PL" sz="2400" dirty="0" err="1"/>
              <a:t>is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defined</a:t>
            </a:r>
            <a:r>
              <a:rPr lang="pl-PL" altLang="pl-PL" sz="2400" dirty="0"/>
              <a:t> by </a:t>
            </a:r>
            <a:r>
              <a:rPr lang="pl-PL" altLang="pl-PL" sz="2400" dirty="0" err="1"/>
              <a:t>the</a:t>
            </a:r>
            <a:r>
              <a:rPr lang="pl-PL" altLang="pl-PL" sz="2400" dirty="0"/>
              <a:t> order of </a:t>
            </a:r>
            <a:r>
              <a:rPr lang="pl-PL" altLang="pl-PL" sz="2400" dirty="0" err="1"/>
              <a:t>declaring</a:t>
            </a:r>
            <a:r>
              <a:rPr lang="pl-PL" altLang="pl-PL" sz="2400" dirty="0"/>
              <a:t> </a:t>
            </a:r>
            <a:r>
              <a:rPr lang="pl-PL" altLang="pl-PL" sz="2400" dirty="0" err="1"/>
              <a:t>virtual</a:t>
            </a:r>
            <a:r>
              <a:rPr lang="pl-PL" altLang="pl-PL" sz="2400" dirty="0"/>
              <a:t> </a:t>
            </a:r>
            <a:r>
              <a:rPr lang="pl-PL" altLang="pl-PL" sz="2400" dirty="0" err="1"/>
              <a:t>bases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in</a:t>
            </a:r>
            <a:r>
              <a:rPr lang="pl-PL" altLang="pl-PL" sz="2400" dirty="0"/>
              <a:t> </a:t>
            </a:r>
            <a:r>
              <a:rPr lang="pl-PL" altLang="pl-PL" sz="2400" dirty="0" err="1"/>
              <a:t>the</a:t>
            </a:r>
            <a:r>
              <a:rPr lang="pl-PL" altLang="pl-PL" sz="2400" dirty="0"/>
              <a:t> </a:t>
            </a:r>
            <a:r>
              <a:rPr lang="pl-PL" altLang="pl-PL" sz="2400" dirty="0" err="1"/>
              <a:t>derived</a:t>
            </a:r>
            <a:r>
              <a:rPr lang="pl-PL" altLang="pl-PL" sz="2400" dirty="0"/>
              <a:t> </a:t>
            </a:r>
            <a:r>
              <a:rPr lang="pl-PL" altLang="pl-PL" sz="2400" dirty="0" err="1"/>
              <a:t>classes</a:t>
            </a:r>
            <a:r>
              <a:rPr lang="en-US" altLang="pl-PL" sz="2400" dirty="0"/>
              <a:t>.</a:t>
            </a:r>
          </a:p>
          <a:p>
            <a:pPr>
              <a:lnSpc>
                <a:spcPct val="90000"/>
              </a:lnSpc>
            </a:pPr>
            <a:r>
              <a:rPr lang="pl-PL" altLang="pl-PL" sz="2400" dirty="0" err="1"/>
              <a:t>arguments</a:t>
            </a:r>
            <a:r>
              <a:rPr lang="pl-PL" altLang="pl-PL" sz="2400" dirty="0"/>
              <a:t> of </a:t>
            </a:r>
            <a:r>
              <a:rPr lang="pl-PL" altLang="pl-PL" sz="2400" dirty="0" err="1"/>
              <a:t>constructor</a:t>
            </a:r>
            <a:r>
              <a:rPr lang="pl-PL" altLang="pl-PL" sz="2400" dirty="0"/>
              <a:t> of a </a:t>
            </a:r>
            <a:r>
              <a:rPr lang="pl-PL" altLang="pl-PL" sz="2400" dirty="0" err="1"/>
              <a:t>virtual</a:t>
            </a:r>
            <a:r>
              <a:rPr lang="pl-PL" altLang="pl-PL" sz="2400" dirty="0"/>
              <a:t> </a:t>
            </a:r>
            <a:r>
              <a:rPr lang="pl-PL" altLang="pl-PL" sz="2400" dirty="0" err="1"/>
              <a:t>base</a:t>
            </a:r>
            <a:r>
              <a:rPr lang="pl-PL" altLang="pl-PL" sz="2400" dirty="0"/>
              <a:t> </a:t>
            </a:r>
            <a:r>
              <a:rPr lang="pl-PL" altLang="pl-PL" sz="2400" dirty="0" err="1"/>
              <a:t>may</a:t>
            </a:r>
            <a:r>
              <a:rPr lang="pl-PL" altLang="pl-PL" sz="2400" dirty="0"/>
              <a:t> be </a:t>
            </a:r>
            <a:r>
              <a:rPr lang="pl-PL" altLang="pl-PL" sz="2400" dirty="0" err="1"/>
              <a:t>defined</a:t>
            </a:r>
            <a:r>
              <a:rPr lang="pl-PL" altLang="pl-PL" sz="2400" dirty="0"/>
              <a:t> </a:t>
            </a:r>
            <a:r>
              <a:rPr lang="pl-PL" altLang="pl-PL" sz="2400" dirty="0" err="1"/>
              <a:t>in</a:t>
            </a:r>
            <a:r>
              <a:rPr lang="pl-PL" altLang="pl-PL" sz="2400" dirty="0"/>
              <a:t> </a:t>
            </a:r>
            <a:r>
              <a:rPr lang="pl-PL" altLang="pl-PL" sz="2400" u="sng" dirty="0" err="1"/>
              <a:t>all</a:t>
            </a:r>
            <a:r>
              <a:rPr lang="pl-PL" altLang="pl-PL" sz="2400" dirty="0"/>
              <a:t> </a:t>
            </a:r>
            <a:r>
              <a:rPr lang="pl-PL" altLang="pl-PL" sz="2400" dirty="0" err="1"/>
              <a:t>the</a:t>
            </a:r>
            <a:r>
              <a:rPr lang="pl-PL" altLang="pl-PL" sz="2400" dirty="0"/>
              <a:t> </a:t>
            </a:r>
            <a:r>
              <a:rPr lang="pl-PL" altLang="pl-PL" sz="2400" dirty="0" err="1"/>
              <a:t>derived</a:t>
            </a:r>
            <a:r>
              <a:rPr lang="pl-PL" altLang="pl-PL" sz="2400" dirty="0"/>
              <a:t> </a:t>
            </a:r>
            <a:r>
              <a:rPr lang="pl-PL" altLang="pl-PL" sz="2400" dirty="0" err="1"/>
              <a:t>classes</a:t>
            </a:r>
            <a:r>
              <a:rPr lang="pl-PL" altLang="pl-PL" sz="2400" dirty="0"/>
              <a:t> </a:t>
            </a:r>
            <a:r>
              <a:rPr lang="en-US" altLang="pl-PL" sz="2400" dirty="0"/>
              <a:t>(</a:t>
            </a:r>
            <a:r>
              <a:rPr lang="pl-PL" altLang="pl-PL" sz="2400" dirty="0" err="1"/>
              <a:t>also</a:t>
            </a:r>
            <a:r>
              <a:rPr lang="pl-PL" altLang="pl-PL" sz="2400" dirty="0"/>
              <a:t> </a:t>
            </a:r>
            <a:r>
              <a:rPr lang="pl-PL" altLang="pl-PL" sz="2400" dirty="0" err="1"/>
              <a:t>indirect</a:t>
            </a:r>
            <a:r>
              <a:rPr lang="en-US" altLang="pl-PL" sz="2400" dirty="0"/>
              <a:t>). </a:t>
            </a:r>
            <a:endParaRPr lang="pl-PL" altLang="pl-PL" sz="2400" dirty="0"/>
          </a:p>
          <a:p>
            <a:pPr lvl="1">
              <a:lnSpc>
                <a:spcPct val="90000"/>
              </a:lnSpc>
            </a:pPr>
            <a:r>
              <a:rPr lang="pl-PL" altLang="pl-PL" sz="2000" dirty="0" err="1"/>
              <a:t>The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compiler</a:t>
            </a:r>
            <a:r>
              <a:rPr lang="pl-PL" altLang="pl-PL" sz="2000" dirty="0"/>
              <a:t> </a:t>
            </a:r>
            <a:r>
              <a:rPr lang="pl-PL" altLang="pl-PL" sz="2000" dirty="0" err="1"/>
              <a:t>uses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arguments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defined</a:t>
            </a:r>
            <a:r>
              <a:rPr lang="pl-PL" altLang="pl-PL" sz="2000" dirty="0"/>
              <a:t> </a:t>
            </a:r>
            <a:r>
              <a:rPr lang="pl-PL" altLang="pl-PL" sz="2000" dirty="0" err="1"/>
              <a:t>in</a:t>
            </a:r>
            <a:r>
              <a:rPr lang="pl-PL" altLang="pl-PL" sz="2000" dirty="0"/>
              <a:t> </a:t>
            </a:r>
            <a:r>
              <a:rPr lang="pl-PL" altLang="pl-PL" sz="2000" dirty="0" err="1"/>
              <a:t>initialization</a:t>
            </a:r>
            <a:r>
              <a:rPr lang="pl-PL" altLang="pl-PL" sz="2000" dirty="0"/>
              <a:t> list of </a:t>
            </a:r>
            <a:r>
              <a:rPr lang="pl-PL" altLang="pl-PL" sz="2000" dirty="0" err="1"/>
              <a:t>the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class</a:t>
            </a:r>
            <a:r>
              <a:rPr lang="pl-PL" altLang="pl-PL" sz="2000" dirty="0"/>
              <a:t> of </a:t>
            </a:r>
            <a:r>
              <a:rPr lang="pl-PL" altLang="pl-PL" sz="2000" dirty="0" err="1"/>
              <a:t>object</a:t>
            </a:r>
            <a:r>
              <a:rPr lang="pl-PL" altLang="pl-PL" sz="2000" dirty="0"/>
              <a:t> </a:t>
            </a:r>
            <a:r>
              <a:rPr lang="pl-PL" altLang="pl-PL" sz="2000" dirty="0" err="1"/>
              <a:t>actually</a:t>
            </a:r>
            <a:r>
              <a:rPr lang="pl-PL" altLang="pl-PL" sz="2000" dirty="0"/>
              <a:t> </a:t>
            </a:r>
            <a:r>
              <a:rPr lang="pl-PL" altLang="pl-PL" sz="2000" dirty="0" err="1"/>
              <a:t>being</a:t>
            </a:r>
            <a:r>
              <a:rPr lang="pl-PL" altLang="pl-PL" sz="2000" dirty="0"/>
              <a:t> </a:t>
            </a:r>
            <a:r>
              <a:rPr lang="pl-PL" altLang="pl-PL" sz="2000" dirty="0" err="1"/>
              <a:t>constructed</a:t>
            </a:r>
            <a:r>
              <a:rPr lang="en-US" altLang="pl-PL" sz="2000" dirty="0"/>
              <a:t> – </a:t>
            </a:r>
            <a:r>
              <a:rPr lang="pl-PL" altLang="pl-PL" sz="2000" dirty="0" err="1"/>
              <a:t>e.g</a:t>
            </a:r>
            <a:r>
              <a:rPr lang="pl-PL" altLang="pl-PL" sz="2000" dirty="0"/>
              <a:t>. we </a:t>
            </a:r>
            <a:r>
              <a:rPr lang="pl-PL" altLang="pl-PL" sz="2000" dirty="0" err="1"/>
              <a:t>create</a:t>
            </a:r>
            <a:r>
              <a:rPr lang="pl-PL" altLang="pl-PL" sz="2000" dirty="0"/>
              <a:t> </a:t>
            </a:r>
            <a:r>
              <a:rPr lang="en-US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w_and_frame_and_menu</a:t>
            </a:r>
            <a:r>
              <a:rPr lang="pl-PL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altLang="pl-PL" sz="2000" dirty="0" smtClean="0"/>
              <a:t>so </a:t>
            </a:r>
            <a:r>
              <a:rPr lang="pl-PL" altLang="pl-PL" sz="2000" dirty="0" err="1"/>
              <a:t>the</a:t>
            </a:r>
            <a:r>
              <a:rPr lang="pl-PL" altLang="pl-PL" sz="2000" dirty="0"/>
              <a:t> </a:t>
            </a:r>
            <a:r>
              <a:rPr lang="en-US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window</a:t>
            </a:r>
            <a:r>
              <a:rPr lang="pl-PL" sz="2000" dirty="0" smtClean="0">
                <a:highlight>
                  <a:srgbClr val="FFFFFF"/>
                </a:highlight>
                <a:latin typeface="Consolas"/>
              </a:rPr>
              <a:t>()</a:t>
            </a:r>
            <a:r>
              <a:rPr lang="pl-PL" altLang="pl-PL" sz="2000" dirty="0" smtClean="0"/>
              <a:t> </a:t>
            </a:r>
            <a:r>
              <a:rPr lang="pl-PL" altLang="pl-PL" sz="2000" dirty="0" err="1"/>
              <a:t>constructor</a:t>
            </a:r>
            <a:r>
              <a:rPr lang="pl-PL" altLang="pl-PL" sz="2000" dirty="0"/>
              <a:t> </a:t>
            </a:r>
            <a:r>
              <a:rPr lang="pl-PL" altLang="pl-PL" sz="2000" dirty="0" err="1"/>
              <a:t>arguments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defined</a:t>
            </a:r>
            <a:r>
              <a:rPr lang="pl-PL" altLang="pl-PL" sz="2000" dirty="0"/>
              <a:t> </a:t>
            </a:r>
            <a:r>
              <a:rPr lang="pl-PL" altLang="pl-PL" sz="2000" dirty="0" err="1"/>
              <a:t>in</a:t>
            </a:r>
            <a:r>
              <a:rPr lang="pl-PL" altLang="pl-PL" sz="2000" dirty="0"/>
              <a:t> </a:t>
            </a:r>
            <a:r>
              <a:rPr lang="pl-PL" altLang="pl-PL" sz="2000" dirty="0" err="1"/>
              <a:t>constructor</a:t>
            </a:r>
            <a:r>
              <a:rPr lang="pl-PL" altLang="pl-PL" sz="2000" dirty="0"/>
              <a:t> </a:t>
            </a:r>
            <a:r>
              <a:rPr lang="en-US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</a:t>
            </a:r>
            <a:r>
              <a:rPr lang="pl-PL" sz="2000" dirty="0" smtClean="0">
                <a:highlight>
                  <a:srgbClr val="FFFFFF"/>
                </a:highlight>
                <a:latin typeface="Consolas"/>
              </a:rPr>
              <a:t>()</a:t>
            </a:r>
            <a:r>
              <a:rPr lang="pl-PL" altLang="pl-PL" sz="2000" dirty="0" smtClean="0"/>
              <a:t> </a:t>
            </a:r>
            <a:r>
              <a:rPr lang="pl-PL" altLang="pl-PL" sz="2000" dirty="0" err="1"/>
              <a:t>are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simply</a:t>
            </a:r>
            <a:r>
              <a:rPr lang="pl-PL" altLang="pl-PL" sz="2000" dirty="0"/>
              <a:t> </a:t>
            </a:r>
            <a:r>
              <a:rPr lang="pl-PL" altLang="pl-PL" sz="2000" dirty="0" err="1"/>
              <a:t>ignored</a:t>
            </a:r>
            <a:r>
              <a:rPr lang="en-US" altLang="pl-PL" sz="2000" dirty="0"/>
              <a:t>. </a:t>
            </a:r>
            <a:endParaRPr lang="pl-PL" altLang="pl-PL" sz="2000" dirty="0"/>
          </a:p>
          <a:p>
            <a:pPr lvl="1">
              <a:lnSpc>
                <a:spcPct val="90000"/>
              </a:lnSpc>
            </a:pPr>
            <a:r>
              <a:rPr lang="pl-PL" altLang="pl-PL" sz="2000" dirty="0"/>
              <a:t>IMPORTANT: </a:t>
            </a:r>
            <a:r>
              <a:rPr lang="pl-PL" altLang="pl-PL" sz="2000" dirty="0" err="1"/>
              <a:t>if</a:t>
            </a:r>
            <a:r>
              <a:rPr lang="pl-PL" altLang="pl-PL" sz="2000" dirty="0"/>
              <a:t> we do not </a:t>
            </a:r>
            <a:r>
              <a:rPr lang="pl-PL" altLang="pl-PL" sz="2000" dirty="0" err="1"/>
              <a:t>define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how</a:t>
            </a:r>
            <a:r>
              <a:rPr lang="pl-PL" altLang="pl-PL" sz="2000" dirty="0"/>
              <a:t> to </a:t>
            </a:r>
            <a:r>
              <a:rPr lang="pl-PL" altLang="pl-PL" sz="2000" dirty="0" err="1"/>
              <a:t>construct</a:t>
            </a:r>
            <a:r>
              <a:rPr lang="pl-PL" altLang="pl-PL" sz="2000" dirty="0"/>
              <a:t> a </a:t>
            </a:r>
            <a:r>
              <a:rPr lang="pl-PL" altLang="pl-PL" sz="2000" dirty="0" err="1"/>
              <a:t>virtual</a:t>
            </a:r>
            <a:r>
              <a:rPr lang="pl-PL" altLang="pl-PL" sz="2000" dirty="0"/>
              <a:t> </a:t>
            </a:r>
            <a:r>
              <a:rPr lang="pl-PL" altLang="pl-PL" sz="2000" dirty="0" err="1"/>
              <a:t>indirect</a:t>
            </a:r>
            <a:r>
              <a:rPr lang="pl-PL" altLang="pl-PL" sz="2000" dirty="0"/>
              <a:t> </a:t>
            </a:r>
            <a:r>
              <a:rPr lang="pl-PL" altLang="pl-PL" sz="2000" dirty="0" err="1"/>
              <a:t>base</a:t>
            </a:r>
            <a:r>
              <a:rPr lang="pl-PL" altLang="pl-PL" sz="2000" dirty="0"/>
              <a:t>, </a:t>
            </a:r>
            <a:r>
              <a:rPr lang="pl-PL" altLang="pl-PL" sz="2000" dirty="0" err="1"/>
              <a:t>then</a:t>
            </a:r>
            <a:r>
              <a:rPr lang="pl-PL" altLang="pl-PL" sz="2000" dirty="0"/>
              <a:t> </a:t>
            </a:r>
            <a:r>
              <a:rPr lang="pl-PL" altLang="pl-PL" sz="2000" dirty="0" err="1"/>
              <a:t>the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default</a:t>
            </a:r>
            <a:r>
              <a:rPr lang="pl-PL" altLang="pl-PL" sz="2000" dirty="0"/>
              <a:t> </a:t>
            </a:r>
            <a:r>
              <a:rPr lang="pl-PL" altLang="pl-PL" sz="2000" dirty="0" err="1"/>
              <a:t>constructor</a:t>
            </a:r>
            <a:r>
              <a:rPr lang="pl-PL" altLang="pl-PL" sz="2000" dirty="0"/>
              <a:t> </a:t>
            </a:r>
            <a:r>
              <a:rPr lang="pl-PL" altLang="pl-PL" sz="2000" dirty="0" err="1"/>
              <a:t>gets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called</a:t>
            </a:r>
            <a:r>
              <a:rPr lang="pl-PL" altLang="pl-PL" sz="2000" dirty="0"/>
              <a:t>, </a:t>
            </a:r>
            <a:r>
              <a:rPr lang="pl-PL" altLang="pl-PL" sz="2000" dirty="0" err="1"/>
              <a:t>regardless</a:t>
            </a:r>
            <a:r>
              <a:rPr lang="pl-PL" altLang="pl-PL" sz="2000" dirty="0"/>
              <a:t> of </a:t>
            </a:r>
            <a:r>
              <a:rPr lang="pl-PL" altLang="pl-PL" sz="2000" dirty="0" err="1"/>
              <a:t>initialization</a:t>
            </a:r>
            <a:r>
              <a:rPr lang="pl-PL" altLang="pl-PL" sz="2000" dirty="0"/>
              <a:t> </a:t>
            </a:r>
            <a:r>
              <a:rPr lang="pl-PL" altLang="pl-PL" sz="2000" dirty="0" err="1"/>
              <a:t>lists</a:t>
            </a:r>
            <a:r>
              <a:rPr lang="pl-PL" altLang="pl-PL" sz="2000" dirty="0"/>
              <a:t> of </a:t>
            </a:r>
            <a:r>
              <a:rPr lang="pl-PL" altLang="pl-PL" sz="2000" dirty="0" err="1"/>
              <a:t>constructors</a:t>
            </a:r>
            <a:r>
              <a:rPr lang="pl-PL" altLang="pl-PL" sz="2000" dirty="0"/>
              <a:t> of </a:t>
            </a:r>
            <a:r>
              <a:rPr lang="pl-PL" altLang="pl-PL" sz="2000" dirty="0" err="1"/>
              <a:t>classes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directly</a:t>
            </a:r>
            <a:r>
              <a:rPr lang="pl-PL" altLang="pl-PL" sz="2000" dirty="0"/>
              <a:t> </a:t>
            </a:r>
            <a:r>
              <a:rPr lang="pl-PL" altLang="pl-PL" sz="2000" dirty="0" err="1"/>
              <a:t>inheriting</a:t>
            </a:r>
            <a:r>
              <a:rPr lang="pl-PL" altLang="pl-PL" sz="2000" dirty="0"/>
              <a:t> </a:t>
            </a:r>
            <a:r>
              <a:rPr lang="pl-PL" altLang="pl-PL" sz="2000" dirty="0" err="1"/>
              <a:t>this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base</a:t>
            </a:r>
            <a:r>
              <a:rPr lang="en-US" altLang="pl-PL" sz="2000" dirty="0"/>
              <a:t>.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467544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pl-PL" altLang="pl-PL" sz="4400" dirty="0" smtClean="0"/>
              <a:t>Order of </a:t>
            </a:r>
            <a:r>
              <a:rPr lang="pl-PL" altLang="pl-PL" sz="4400" dirty="0" err="1" smtClean="0"/>
              <a:t>constructor</a:t>
            </a:r>
            <a:r>
              <a:rPr lang="pl-PL" altLang="pl-PL" sz="4400" dirty="0" smtClean="0"/>
              <a:t> </a:t>
            </a:r>
            <a:r>
              <a:rPr lang="pl-PL" altLang="pl-PL" sz="4400" dirty="0" err="1" smtClean="0"/>
              <a:t>calls</a:t>
            </a:r>
            <a:endParaRPr kumimoji="0" lang="pl-P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585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      </a:t>
            </a: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window</a:t>
            </a:r>
            <a:r>
              <a:rPr lang="pl-PL" altLang="pl-PL" sz="2000" dirty="0">
                <a:latin typeface="Arial Narrow" panose="020B0606020202030204" pitchFamily="34" charset="0"/>
              </a:rPr>
              <a:t>	 </a:t>
            </a:r>
            <a:endParaRPr lang="en-US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</a:t>
            </a:r>
            <a:r>
              <a:rPr lang="pl-PL" altLang="pl-PL" sz="2000" dirty="0">
                <a:latin typeface="Arial Narrow" panose="020B0606020202030204" pitchFamily="34" charset="0"/>
              </a:rPr>
              <a:t>	</a:t>
            </a: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w_and_menu</a:t>
            </a:r>
            <a:endParaRPr lang="en-US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000" dirty="0" smtClean="0">
                <a:latin typeface="Arial Narrow" panose="020B0606020202030204" pitchFamily="34" charset="0"/>
              </a:rPr>
              <a:t>  </a:t>
            </a:r>
            <a:r>
              <a:rPr lang="en-US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w_and_frame_and_menu</a:t>
            </a: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 smtClean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buNone/>
            </a:pP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window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{};</a:t>
            </a:r>
          </a:p>
          <a:p>
            <a:pPr>
              <a:buNone/>
            </a:pP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</a:t>
            </a:r>
            <a:r>
              <a:rPr lang="pl-PL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 </a:t>
            </a:r>
            <a:r>
              <a:rPr lang="pl-PL" sz="1600" b="1" u="sng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virtual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window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{};</a:t>
            </a:r>
          </a:p>
          <a:p>
            <a:pPr>
              <a:buNone/>
            </a:pP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w_and_menu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</a:t>
            </a:r>
            <a:r>
              <a:rPr lang="pl-PL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 </a:t>
            </a:r>
            <a:r>
              <a:rPr lang="pl-PL" sz="1600" b="1" u="sng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virtual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window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{};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w_and_frame_and_menu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w_and_menu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{};</a:t>
            </a:r>
            <a:endParaRPr lang="pl-PL" altLang="pl-PL" sz="1600" dirty="0">
              <a:latin typeface="Arial Narrow" panose="020B0606020202030204" pitchFamily="34" charset="0"/>
            </a:endParaRPr>
          </a:p>
        </p:txBody>
      </p:sp>
      <p:sp>
        <p:nvSpPr>
          <p:cNvPr id="673796" name="Line 4"/>
          <p:cNvSpPr>
            <a:spLocks noChangeShapeType="1"/>
          </p:cNvSpPr>
          <p:nvPr/>
        </p:nvSpPr>
        <p:spPr bwMode="auto">
          <a:xfrm flipV="1">
            <a:off x="1908175" y="2852738"/>
            <a:ext cx="935038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673797" name="Line 5"/>
          <p:cNvSpPr>
            <a:spLocks noChangeShapeType="1"/>
          </p:cNvSpPr>
          <p:nvPr/>
        </p:nvSpPr>
        <p:spPr bwMode="auto">
          <a:xfrm flipH="1" flipV="1">
            <a:off x="1042988" y="2852738"/>
            <a:ext cx="792162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673798" name="Line 6"/>
          <p:cNvSpPr>
            <a:spLocks noChangeShapeType="1"/>
          </p:cNvSpPr>
          <p:nvPr/>
        </p:nvSpPr>
        <p:spPr bwMode="auto">
          <a:xfrm flipH="1" flipV="1">
            <a:off x="2051720" y="1916831"/>
            <a:ext cx="791493" cy="6485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673799" name="Line 7"/>
          <p:cNvSpPr>
            <a:spLocks noChangeShapeType="1"/>
          </p:cNvSpPr>
          <p:nvPr/>
        </p:nvSpPr>
        <p:spPr bwMode="auto">
          <a:xfrm flipV="1">
            <a:off x="1043608" y="1916831"/>
            <a:ext cx="864095" cy="64807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altLang="pl-PL" dirty="0" smtClean="0"/>
              <a:t>Order of </a:t>
            </a:r>
            <a:r>
              <a:rPr lang="pl-PL" altLang="pl-PL" dirty="0" err="1" smtClean="0"/>
              <a:t>constructor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calls</a:t>
            </a:r>
            <a:endParaRPr lang="pl-PL" dirty="0"/>
          </a:p>
        </p:txBody>
      </p:sp>
      <p:sp>
        <p:nvSpPr>
          <p:cNvPr id="8" name="Rectangle 10"/>
          <p:cNvSpPr txBox="1">
            <a:spLocks noChangeArrowheads="1"/>
          </p:cNvSpPr>
          <p:nvPr/>
        </p:nvSpPr>
        <p:spPr>
          <a:xfrm>
            <a:off x="4140200" y="1628775"/>
            <a:ext cx="4830763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pl-PL" altLang="pl-PL" sz="2000" dirty="0" err="1" smtClean="0"/>
              <a:t>Call</a:t>
            </a:r>
            <a:r>
              <a:rPr lang="pl-PL" altLang="pl-PL" sz="2000" dirty="0" smtClean="0"/>
              <a:t> order </a:t>
            </a:r>
            <a:r>
              <a:rPr lang="pl-PL" altLang="pl-PL" sz="2000" dirty="0" err="1" smtClean="0"/>
              <a:t>when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creating</a:t>
            </a:r>
            <a:r>
              <a:rPr lang="pl-PL" altLang="pl-PL" sz="2000" dirty="0" smtClean="0"/>
              <a:t>      	</a:t>
            </a:r>
            <a:r>
              <a:rPr lang="pl-PL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</a:t>
            </a:r>
            <a:r>
              <a:rPr lang="en-US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and_frame_and_menu</a:t>
            </a:r>
            <a:r>
              <a:rPr lang="en-US" sz="2000" dirty="0" smtClean="0"/>
              <a:t> </a:t>
            </a:r>
            <a:endParaRPr lang="pl-PL" sz="2000" dirty="0" smtClean="0"/>
          </a:p>
          <a:p>
            <a:pPr>
              <a:lnSpc>
                <a:spcPct val="80000"/>
              </a:lnSpc>
              <a:defRPr/>
            </a:pPr>
            <a:endParaRPr lang="pl-PL" sz="2000" dirty="0" smtClean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pl-PL" sz="2000" dirty="0" err="1" smtClean="0"/>
              <a:t>constructor</a:t>
            </a:r>
            <a:r>
              <a:rPr lang="pl-PL" sz="2000" dirty="0" smtClean="0"/>
              <a:t>  </a:t>
            </a: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window</a:t>
            </a:r>
            <a:r>
              <a:rPr lang="pl-PL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smtClean="0"/>
              <a:t>– </a:t>
            </a:r>
            <a:r>
              <a:rPr lang="pl-PL" sz="2000" dirty="0" err="1" smtClean="0"/>
              <a:t>once</a:t>
            </a:r>
            <a:endParaRPr lang="pl-PL" sz="2000" dirty="0" smtClean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pl-PL" sz="2000" dirty="0" err="1" smtClean="0"/>
              <a:t>constructor</a:t>
            </a:r>
            <a:r>
              <a:rPr lang="pl-PL" sz="2000" dirty="0" smtClean="0"/>
              <a:t>  </a:t>
            </a: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</a:t>
            </a:r>
            <a:endParaRPr lang="pl-PL" sz="2000" dirty="0" smtClean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pl-PL" sz="2000" dirty="0" err="1" smtClean="0"/>
              <a:t>constructor</a:t>
            </a:r>
            <a:r>
              <a:rPr lang="pl-PL" sz="2000" dirty="0" smtClean="0"/>
              <a:t>  </a:t>
            </a: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w_and_menu</a:t>
            </a:r>
            <a:endParaRPr lang="pl-PL" sz="2000" dirty="0" smtClean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r>
              <a:rPr lang="pl-PL" sz="2000" dirty="0" err="1" smtClean="0"/>
              <a:t>constructor</a:t>
            </a:r>
            <a:r>
              <a:rPr lang="pl-PL" sz="2000" dirty="0" smtClean="0"/>
              <a:t>  </a:t>
            </a:r>
            <a:r>
              <a:rPr lang="en-US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w_and_frame_and_menu</a:t>
            </a:r>
            <a:endParaRPr lang="pl-PL" sz="2000" dirty="0" smtClean="0"/>
          </a:p>
          <a:p>
            <a:pPr>
              <a:lnSpc>
                <a:spcPct val="80000"/>
              </a:lnSpc>
              <a:defRPr/>
            </a:pPr>
            <a:r>
              <a:rPr lang="pl-PL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pl-PL" sz="2000" dirty="0" smtClean="0"/>
              <a:t> </a:t>
            </a:r>
            <a:endParaRPr kumimoji="0" lang="pl-PL" alt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altLang="pl-PL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524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      </a:t>
            </a: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window</a:t>
            </a:r>
            <a:r>
              <a:rPr lang="pl-PL" altLang="pl-PL" sz="2000" dirty="0">
                <a:latin typeface="Arial Narrow" panose="020B0606020202030204" pitchFamily="34" charset="0"/>
              </a:rPr>
              <a:t>	 </a:t>
            </a:r>
            <a:endParaRPr lang="en-US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</a:t>
            </a:r>
            <a:r>
              <a:rPr lang="pl-PL" altLang="pl-PL" sz="2000" dirty="0">
                <a:latin typeface="Arial Narrow" panose="020B0606020202030204" pitchFamily="34" charset="0"/>
              </a:rPr>
              <a:t>	</a:t>
            </a: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w_and_menu</a:t>
            </a:r>
            <a:endParaRPr lang="en-US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000" dirty="0" smtClean="0">
                <a:latin typeface="Arial Narrow" panose="020B0606020202030204" pitchFamily="34" charset="0"/>
              </a:rPr>
              <a:t>  </a:t>
            </a:r>
            <a:r>
              <a:rPr lang="en-US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w_and_frame_and_menu</a:t>
            </a: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 smtClean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</a:pPr>
            <a:r>
              <a:rPr lang="pl-PL" altLang="pl-PL" sz="1800" dirty="0" err="1" smtClean="0"/>
              <a:t>each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class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has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the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>
                <a:highlight>
                  <a:srgbClr val="FFFFFF"/>
                </a:highlight>
                <a:latin typeface="Consolas"/>
              </a:rPr>
              <a:t>draw</a:t>
            </a:r>
            <a:r>
              <a:rPr lang="pl-PL" altLang="pl-PL" sz="1800" dirty="0" smtClean="0">
                <a:highlight>
                  <a:srgbClr val="FFFFFF"/>
                </a:highlight>
                <a:latin typeface="Consolas"/>
              </a:rPr>
              <a:t>()</a:t>
            </a:r>
            <a:r>
              <a:rPr lang="pl-PL" altLang="pl-PL" sz="1400" dirty="0" smtClean="0"/>
              <a:t> </a:t>
            </a:r>
            <a:r>
              <a:rPr lang="pl-PL" altLang="pl-PL" sz="1800" dirty="0" err="1" smtClean="0"/>
              <a:t>method</a:t>
            </a:r>
            <a:endParaRPr lang="en-US" altLang="pl-PL" sz="1800" dirty="0" smtClean="0"/>
          </a:p>
          <a:p>
            <a:pPr>
              <a:lnSpc>
                <a:spcPct val="80000"/>
              </a:lnSpc>
            </a:pPr>
            <a:r>
              <a:rPr lang="pl-PL" altLang="pl-PL" sz="1800" dirty="0" err="1" smtClean="0"/>
              <a:t>method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>
                <a:highlight>
                  <a:srgbClr val="FFFFFF"/>
                </a:highlight>
                <a:latin typeface="Consolas"/>
              </a:rPr>
              <a:t>draw()</a:t>
            </a:r>
            <a:r>
              <a:rPr lang="pl-PL" altLang="pl-PL" sz="1800" dirty="0" smtClean="0">
                <a:highlight>
                  <a:srgbClr val="FFFFFF"/>
                </a:highlight>
                <a:latin typeface="Consolas"/>
              </a:rPr>
              <a:t> </a:t>
            </a:r>
            <a:r>
              <a:rPr lang="pl-PL" altLang="pl-PL" sz="1800" dirty="0" smtClean="0"/>
              <a:t>of </a:t>
            </a:r>
            <a:r>
              <a:rPr lang="pl-PL" altLang="pl-PL" sz="1800" dirty="0" err="1" smtClean="0"/>
              <a:t>the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specific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class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calls</a:t>
            </a:r>
            <a:r>
              <a:rPr lang="pl-PL" altLang="pl-PL" sz="1800" dirty="0" smtClean="0">
                <a:highlight>
                  <a:srgbClr val="FFFFFF"/>
                </a:highlight>
                <a:latin typeface="Consolas"/>
              </a:rPr>
              <a:t> </a:t>
            </a:r>
            <a:r>
              <a:rPr lang="pl-PL" altLang="pl-PL" sz="1800" dirty="0" err="1" smtClean="0">
                <a:highlight>
                  <a:srgbClr val="FFFFFF"/>
                </a:highlight>
                <a:latin typeface="Consolas"/>
              </a:rPr>
              <a:t>draw</a:t>
            </a:r>
            <a:r>
              <a:rPr lang="pl-PL" altLang="pl-PL" sz="1800" dirty="0" smtClean="0">
                <a:highlight>
                  <a:srgbClr val="FFFFFF"/>
                </a:highlight>
                <a:latin typeface="Consolas"/>
              </a:rPr>
              <a:t>() </a:t>
            </a:r>
            <a:r>
              <a:rPr lang="pl-PL" altLang="pl-PL" sz="1800" dirty="0" smtClean="0"/>
              <a:t>of a </a:t>
            </a:r>
            <a:r>
              <a:rPr lang="pl-PL" altLang="pl-PL" sz="1800" dirty="0" err="1" smtClean="0"/>
              <a:t>direct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base</a:t>
            </a:r>
            <a:endParaRPr lang="en-US" altLang="pl-PL" sz="1800" dirty="0" smtClean="0"/>
          </a:p>
          <a:p>
            <a:pPr>
              <a:lnSpc>
                <a:spcPct val="80000"/>
              </a:lnSpc>
            </a:pPr>
            <a:r>
              <a:rPr lang="en-US" alt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w_and_frame_and_menu</a:t>
            </a:r>
            <a:r>
              <a:rPr lang="pl-PL" altLang="pl-PL" sz="1800" dirty="0" err="1" smtClean="0">
                <a:highlight>
                  <a:srgbClr val="FFFFFF"/>
                </a:highlight>
                <a:latin typeface="Consolas"/>
              </a:rPr>
              <a:t>::draw</a:t>
            </a:r>
            <a:r>
              <a:rPr lang="pl-PL" altLang="pl-PL" sz="1800" dirty="0" smtClean="0">
                <a:highlight>
                  <a:srgbClr val="FFFFFF"/>
                </a:highlight>
                <a:latin typeface="Consolas"/>
              </a:rPr>
              <a:t>()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calls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>
                <a:highlight>
                  <a:srgbClr val="FFFFFF"/>
                </a:highlight>
                <a:latin typeface="Consolas"/>
              </a:rPr>
              <a:t>draw</a:t>
            </a:r>
            <a:r>
              <a:rPr lang="pl-PL" altLang="pl-PL" sz="1800" dirty="0" smtClean="0">
                <a:highlight>
                  <a:srgbClr val="FFFFFF"/>
                </a:highlight>
                <a:latin typeface="Consolas"/>
              </a:rPr>
              <a:t>() </a:t>
            </a:r>
            <a:r>
              <a:rPr lang="pl-PL" altLang="pl-PL" sz="1800" dirty="0" smtClean="0"/>
              <a:t>of </a:t>
            </a:r>
            <a:r>
              <a:rPr lang="pl-PL" altLang="pl-PL" sz="1800" dirty="0" err="1" smtClean="0"/>
              <a:t>both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direct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bases</a:t>
            </a:r>
            <a:r>
              <a:rPr lang="pl-PL" altLang="pl-PL" sz="1800" dirty="0" smtClean="0"/>
              <a:t> </a:t>
            </a:r>
            <a:endParaRPr lang="en-US" altLang="pl-PL" sz="1800" dirty="0" smtClean="0"/>
          </a:p>
          <a:p>
            <a:pPr>
              <a:lnSpc>
                <a:spcPct val="80000"/>
              </a:lnSpc>
            </a:pPr>
            <a:r>
              <a:rPr lang="en-US" alt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w_and_frame_and_menu</a:t>
            </a:r>
            <a:r>
              <a:rPr lang="pl-PL" altLang="pl-PL" sz="1800" dirty="0" err="1" smtClean="0">
                <a:highlight>
                  <a:srgbClr val="FFFFFF"/>
                </a:highlight>
                <a:latin typeface="Consolas"/>
              </a:rPr>
              <a:t>::draw</a:t>
            </a:r>
            <a:r>
              <a:rPr lang="pl-PL" altLang="pl-PL" sz="1800" dirty="0" smtClean="0">
                <a:highlight>
                  <a:srgbClr val="FFFFFF"/>
                </a:highlight>
                <a:latin typeface="Consolas"/>
              </a:rPr>
              <a:t>()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indirectly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calls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window</a:t>
            </a:r>
            <a:r>
              <a:rPr lang="pl-PL" altLang="pl-PL" sz="1800" dirty="0" err="1" smtClean="0">
                <a:highlight>
                  <a:srgbClr val="FFFFFF"/>
                </a:highlight>
                <a:latin typeface="Consolas"/>
              </a:rPr>
              <a:t>::draw</a:t>
            </a:r>
            <a:r>
              <a:rPr lang="pl-PL" altLang="pl-PL" sz="1800" dirty="0" smtClean="0">
                <a:highlight>
                  <a:srgbClr val="FFFFFF"/>
                </a:highlight>
                <a:latin typeface="Consolas"/>
              </a:rPr>
              <a:t>()</a:t>
            </a:r>
            <a:r>
              <a:rPr lang="pl-PL" altLang="pl-PL" sz="1800" dirty="0" smtClean="0"/>
              <a:t> </a:t>
            </a:r>
            <a:r>
              <a:rPr lang="pl-PL" altLang="pl-PL" sz="1800" b="1" dirty="0" err="1" smtClean="0"/>
              <a:t>twice</a:t>
            </a:r>
            <a:endParaRPr lang="en-US" altLang="pl-PL" sz="1800" b="1" dirty="0" smtClean="0"/>
          </a:p>
          <a:p>
            <a:pPr>
              <a:lnSpc>
                <a:spcPct val="80000"/>
              </a:lnSpc>
            </a:pPr>
            <a:r>
              <a:rPr lang="pl-PL" altLang="pl-PL" sz="1800" dirty="0" err="1" smtClean="0"/>
              <a:t>we’d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like</a:t>
            </a:r>
            <a:r>
              <a:rPr lang="pl-PL" altLang="pl-PL" sz="1800" dirty="0" smtClean="0"/>
              <a:t> to </a:t>
            </a:r>
            <a:r>
              <a:rPr lang="pl-PL" altLang="pl-PL" sz="1800" dirty="0" err="1" smtClean="0"/>
              <a:t>mimic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the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constructor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call</a:t>
            </a:r>
            <a:r>
              <a:rPr lang="pl-PL" altLang="pl-PL" sz="1800" dirty="0" smtClean="0"/>
              <a:t> order, to </a:t>
            </a:r>
            <a:r>
              <a:rPr lang="pl-PL" altLang="pl-PL" sz="1800" dirty="0" err="1" smtClean="0"/>
              <a:t>call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window</a:t>
            </a:r>
            <a:r>
              <a:rPr lang="pl-PL" altLang="pl-PL" sz="1800" dirty="0" err="1" smtClean="0">
                <a:highlight>
                  <a:srgbClr val="FFFFFF"/>
                </a:highlight>
                <a:latin typeface="Consolas"/>
              </a:rPr>
              <a:t>::draw</a:t>
            </a:r>
            <a:r>
              <a:rPr lang="pl-PL" altLang="pl-PL" sz="1800" dirty="0" smtClean="0">
                <a:highlight>
                  <a:srgbClr val="FFFFFF"/>
                </a:highlight>
                <a:latin typeface="Consolas"/>
              </a:rPr>
              <a:t>() </a:t>
            </a:r>
            <a:r>
              <a:rPr lang="pl-PL" altLang="pl-PL" sz="1800" dirty="0" err="1" smtClean="0"/>
              <a:t>once</a:t>
            </a:r>
            <a:endParaRPr lang="en-US" altLang="pl-PL" sz="1800" dirty="0"/>
          </a:p>
        </p:txBody>
      </p:sp>
      <p:sp>
        <p:nvSpPr>
          <p:cNvPr id="673796" name="Line 4"/>
          <p:cNvSpPr>
            <a:spLocks noChangeShapeType="1"/>
          </p:cNvSpPr>
          <p:nvPr/>
        </p:nvSpPr>
        <p:spPr bwMode="auto">
          <a:xfrm flipV="1">
            <a:off x="1908175" y="2852738"/>
            <a:ext cx="935038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673797" name="Line 5"/>
          <p:cNvSpPr>
            <a:spLocks noChangeShapeType="1"/>
          </p:cNvSpPr>
          <p:nvPr/>
        </p:nvSpPr>
        <p:spPr bwMode="auto">
          <a:xfrm flipH="1" flipV="1">
            <a:off x="1042988" y="2852738"/>
            <a:ext cx="792162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673798" name="Line 6"/>
          <p:cNvSpPr>
            <a:spLocks noChangeShapeType="1"/>
          </p:cNvSpPr>
          <p:nvPr/>
        </p:nvSpPr>
        <p:spPr bwMode="auto">
          <a:xfrm flipH="1" flipV="1">
            <a:off x="2051720" y="1916831"/>
            <a:ext cx="791493" cy="6485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673799" name="Line 7"/>
          <p:cNvSpPr>
            <a:spLocks noChangeShapeType="1"/>
          </p:cNvSpPr>
          <p:nvPr/>
        </p:nvSpPr>
        <p:spPr bwMode="auto">
          <a:xfrm flipV="1">
            <a:off x="1043608" y="1916831"/>
            <a:ext cx="864095" cy="64807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altLang="pl-PL" dirty="0" err="1" smtClean="0"/>
              <a:t>Multiple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calls</a:t>
            </a:r>
            <a:r>
              <a:rPr lang="pl-PL" altLang="pl-PL" dirty="0" smtClean="0"/>
              <a:t> of </a:t>
            </a:r>
            <a:r>
              <a:rPr lang="pl-PL" altLang="pl-PL" dirty="0" err="1" smtClean="0"/>
              <a:t>base’s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methods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524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400" dirty="0" err="1"/>
              <a:t>we’d</a:t>
            </a:r>
            <a:r>
              <a:rPr lang="pl-PL" altLang="pl-PL" sz="2400" dirty="0"/>
              <a:t> </a:t>
            </a:r>
            <a:r>
              <a:rPr lang="pl-PL" altLang="pl-PL" sz="2400" dirty="0" err="1"/>
              <a:t>like</a:t>
            </a:r>
            <a:r>
              <a:rPr lang="pl-PL" altLang="pl-PL" sz="2400" dirty="0"/>
              <a:t> to </a:t>
            </a:r>
            <a:r>
              <a:rPr lang="pl-PL" altLang="pl-PL" sz="2400" dirty="0" err="1"/>
              <a:t>mimic</a:t>
            </a:r>
            <a:r>
              <a:rPr lang="pl-PL" altLang="pl-PL" sz="2400" dirty="0"/>
              <a:t> </a:t>
            </a:r>
            <a:r>
              <a:rPr lang="pl-PL" altLang="pl-PL" sz="2400" dirty="0" err="1"/>
              <a:t>the</a:t>
            </a:r>
            <a:r>
              <a:rPr lang="pl-PL" altLang="pl-PL" sz="2400" dirty="0"/>
              <a:t> </a:t>
            </a:r>
            <a:r>
              <a:rPr lang="pl-PL" altLang="pl-PL" sz="2400" dirty="0" err="1"/>
              <a:t>constructor</a:t>
            </a:r>
            <a:r>
              <a:rPr lang="pl-PL" altLang="pl-PL" sz="2400" dirty="0"/>
              <a:t> </a:t>
            </a:r>
            <a:r>
              <a:rPr lang="pl-PL" altLang="pl-PL" sz="2400" dirty="0" err="1"/>
              <a:t>call</a:t>
            </a:r>
            <a:r>
              <a:rPr lang="pl-PL" altLang="pl-PL" sz="2400" dirty="0"/>
              <a:t> order, to </a:t>
            </a:r>
            <a:r>
              <a:rPr lang="pl-PL" altLang="pl-PL" sz="2400" dirty="0" err="1"/>
              <a:t>call</a:t>
            </a:r>
            <a:r>
              <a:rPr lang="pl-PL" altLang="pl-PL" sz="2400" dirty="0"/>
              <a:t> </a:t>
            </a:r>
            <a:r>
              <a:rPr lang="pl-PL" altLang="pl-PL" sz="24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window</a:t>
            </a:r>
            <a:r>
              <a:rPr lang="pl-PL" altLang="pl-PL" sz="2400" dirty="0" err="1" smtClean="0">
                <a:highlight>
                  <a:srgbClr val="FFFFFF"/>
                </a:highlight>
                <a:latin typeface="Consolas"/>
              </a:rPr>
              <a:t>::draw</a:t>
            </a:r>
            <a:r>
              <a:rPr lang="pl-PL" altLang="pl-PL" sz="2400" dirty="0" smtClean="0">
                <a:highlight>
                  <a:srgbClr val="FFFFFF"/>
                </a:highlight>
                <a:latin typeface="Consolas"/>
              </a:rPr>
              <a:t>() </a:t>
            </a:r>
            <a:r>
              <a:rPr lang="pl-PL" altLang="pl-PL" sz="2400" dirty="0" err="1" smtClean="0"/>
              <a:t>once</a:t>
            </a:r>
            <a:endParaRPr lang="pl-PL" altLang="pl-PL" sz="2400" dirty="0"/>
          </a:p>
          <a:p>
            <a:pPr>
              <a:lnSpc>
                <a:spcPct val="80000"/>
              </a:lnSpc>
            </a:pPr>
            <a:endParaRPr lang="pl-PL" altLang="pl-PL" sz="2400" dirty="0"/>
          </a:p>
          <a:p>
            <a:pPr>
              <a:lnSpc>
                <a:spcPct val="80000"/>
              </a:lnSpc>
            </a:pPr>
            <a:r>
              <a:rPr lang="pl-PL" altLang="pl-PL" sz="2400" dirty="0"/>
              <a:t>for </a:t>
            </a:r>
            <a:r>
              <a:rPr lang="pl-PL" altLang="pl-PL" sz="2400" dirty="0" err="1"/>
              <a:t>each</a:t>
            </a:r>
            <a:r>
              <a:rPr lang="pl-PL" altLang="pl-PL" sz="2400" dirty="0"/>
              <a:t> </a:t>
            </a:r>
            <a:r>
              <a:rPr lang="pl-PL" altLang="pl-PL" sz="2400" dirty="0" err="1"/>
              <a:t>clsss</a:t>
            </a:r>
            <a:r>
              <a:rPr lang="pl-PL" altLang="pl-PL" sz="2400" dirty="0"/>
              <a:t> we </a:t>
            </a:r>
            <a:r>
              <a:rPr lang="pl-PL" altLang="pl-PL" sz="2400" dirty="0" err="1"/>
              <a:t>need</a:t>
            </a:r>
            <a:r>
              <a:rPr lang="pl-PL" altLang="pl-PL" sz="2400" dirty="0"/>
              <a:t> </a:t>
            </a:r>
            <a:r>
              <a:rPr lang="pl-PL" altLang="pl-PL" sz="2400" dirty="0" err="1"/>
              <a:t>two</a:t>
            </a:r>
            <a:r>
              <a:rPr lang="pl-PL" altLang="pl-PL" sz="2400" dirty="0"/>
              <a:t> </a:t>
            </a:r>
            <a:r>
              <a:rPr lang="pl-PL" altLang="pl-PL" sz="2400" dirty="0" err="1"/>
              <a:t>variants</a:t>
            </a:r>
            <a:r>
              <a:rPr lang="pl-PL" altLang="pl-PL" sz="2400" dirty="0"/>
              <a:t> of </a:t>
            </a:r>
            <a:r>
              <a:rPr lang="pl-PL" altLang="pl-PL" sz="2400" dirty="0" err="1"/>
              <a:t>drawing</a:t>
            </a:r>
            <a:r>
              <a:rPr lang="pl-PL" altLang="pl-PL" sz="2400" dirty="0"/>
              <a:t> </a:t>
            </a:r>
            <a:r>
              <a:rPr lang="pl-PL" altLang="pl-PL" sz="2400" dirty="0" err="1"/>
              <a:t>functions</a:t>
            </a:r>
            <a:r>
              <a:rPr lang="pl-PL" altLang="pl-PL" sz="2400" dirty="0"/>
              <a:t>,</a:t>
            </a:r>
          </a:p>
          <a:p>
            <a:pPr lvl="1">
              <a:lnSpc>
                <a:spcPct val="80000"/>
              </a:lnSpc>
            </a:pPr>
            <a:endParaRPr lang="pl-PL" altLang="pl-PL" sz="2000" dirty="0"/>
          </a:p>
          <a:p>
            <a:pPr lvl="1">
              <a:lnSpc>
                <a:spcPct val="80000"/>
              </a:lnSpc>
            </a:pPr>
            <a:r>
              <a:rPr lang="pl-PL" altLang="pl-PL" sz="2000" dirty="0"/>
              <a:t>one, </a:t>
            </a:r>
            <a:r>
              <a:rPr lang="pl-PL" altLang="pl-PL" sz="2000" dirty="0" err="1"/>
              <a:t>regular</a:t>
            </a:r>
            <a:r>
              <a:rPr lang="pl-PL" altLang="pl-PL" sz="2000" dirty="0"/>
              <a:t>, </a:t>
            </a:r>
            <a:r>
              <a:rPr lang="pl-PL" altLang="pl-PL" sz="2000" dirty="0" err="1"/>
              <a:t>that</a:t>
            </a:r>
            <a:r>
              <a:rPr lang="pl-PL" altLang="pl-PL" sz="2000" dirty="0"/>
              <a:t> </a:t>
            </a:r>
            <a:r>
              <a:rPr lang="pl-PL" altLang="pl-PL" sz="2000" dirty="0" err="1"/>
              <a:t>just</a:t>
            </a:r>
            <a:r>
              <a:rPr lang="pl-PL" altLang="pl-PL" sz="2000" dirty="0"/>
              <a:t> </a:t>
            </a:r>
            <a:r>
              <a:rPr lang="pl-PL" altLang="pl-PL" sz="2000" dirty="0" err="1"/>
              <a:t>draws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given</a:t>
            </a:r>
            <a:r>
              <a:rPr lang="pl-PL" altLang="pl-PL" sz="2000" dirty="0"/>
              <a:t> </a:t>
            </a:r>
            <a:r>
              <a:rPr lang="pl-PL" altLang="pl-PL" sz="2000" dirty="0" err="1"/>
              <a:t>object</a:t>
            </a:r>
            <a:endParaRPr lang="pl-PL" altLang="pl-PL" sz="2000" dirty="0"/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400" dirty="0">
                <a:highlight>
                  <a:srgbClr val="FFFFFF"/>
                </a:highlight>
                <a:latin typeface="Consolas"/>
              </a:rPr>
              <a:t>		</a:t>
            </a:r>
            <a:r>
              <a:rPr lang="en-US" altLang="pl-PL" sz="2000" dirty="0">
                <a:highlight>
                  <a:srgbClr val="FFFFFF"/>
                </a:highlight>
                <a:latin typeface="Consolas"/>
              </a:rPr>
              <a:t>draw()</a:t>
            </a:r>
            <a:endParaRPr lang="pl-PL" altLang="pl-PL" sz="2400" dirty="0">
              <a:highlight>
                <a:srgbClr val="FFFFFF"/>
              </a:highlight>
              <a:latin typeface="Consolas"/>
            </a:endParaRPr>
          </a:p>
          <a:p>
            <a:pPr lvl="1">
              <a:lnSpc>
                <a:spcPct val="80000"/>
              </a:lnSpc>
            </a:pPr>
            <a:endParaRPr lang="pl-PL" altLang="pl-PL" sz="2000" dirty="0"/>
          </a:p>
          <a:p>
            <a:pPr lvl="1">
              <a:lnSpc>
                <a:spcPct val="80000"/>
              </a:lnSpc>
            </a:pPr>
            <a:r>
              <a:rPr lang="pl-PL" altLang="pl-PL" sz="2000" dirty="0" err="1"/>
              <a:t>another</a:t>
            </a:r>
            <a:r>
              <a:rPr lang="pl-PL" altLang="pl-PL" sz="2000" dirty="0"/>
              <a:t> for </a:t>
            </a:r>
            <a:r>
              <a:rPr lang="pl-PL" altLang="pl-PL" sz="2000" dirty="0" err="1"/>
              <a:t>drawing</a:t>
            </a:r>
            <a:r>
              <a:rPr lang="pl-PL" altLang="pl-PL" sz="2000" dirty="0"/>
              <a:t> </a:t>
            </a:r>
            <a:r>
              <a:rPr lang="pl-PL" altLang="pl-PL" sz="2000" dirty="0" err="1"/>
              <a:t>only</a:t>
            </a:r>
            <a:r>
              <a:rPr lang="pl-PL" altLang="pl-PL" sz="2000" dirty="0"/>
              <a:t> </a:t>
            </a:r>
            <a:r>
              <a:rPr lang="pl-PL" altLang="pl-PL" sz="2000" dirty="0" err="1"/>
              <a:t>elements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specific</a:t>
            </a:r>
            <a:r>
              <a:rPr lang="pl-PL" altLang="pl-PL" sz="2000" dirty="0"/>
              <a:t> to </a:t>
            </a:r>
            <a:r>
              <a:rPr lang="pl-PL" altLang="pl-PL" sz="2000" dirty="0" err="1"/>
              <a:t>given</a:t>
            </a:r>
            <a:r>
              <a:rPr lang="pl-PL" altLang="pl-PL" sz="2000" dirty="0"/>
              <a:t> </a:t>
            </a:r>
            <a:r>
              <a:rPr lang="pl-PL" altLang="pl-PL" sz="2000" dirty="0" err="1"/>
              <a:t>class</a:t>
            </a:r>
            <a:r>
              <a:rPr lang="pl-PL" altLang="pl-PL" sz="2000" dirty="0"/>
              <a:t> (not </a:t>
            </a:r>
            <a:r>
              <a:rPr lang="pl-PL" altLang="pl-PL" sz="2000" dirty="0" err="1"/>
              <a:t>its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base</a:t>
            </a:r>
            <a:r>
              <a:rPr lang="pl-PL" altLang="pl-PL" sz="2000" dirty="0"/>
              <a:t>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400" dirty="0">
                <a:latin typeface="Arial Narrow" panose="020B0606020202030204" pitchFamily="34" charset="0"/>
              </a:rPr>
              <a:t>		</a:t>
            </a:r>
            <a:r>
              <a:rPr lang="en-US" altLang="pl-PL" sz="2000" dirty="0">
                <a:highlight>
                  <a:srgbClr val="FFFFFF"/>
                </a:highlight>
                <a:latin typeface="Consolas"/>
              </a:rPr>
              <a:t>_draw()</a:t>
            </a:r>
            <a:endParaRPr lang="en-US" altLang="pl-PL" sz="2400" dirty="0">
              <a:highlight>
                <a:srgbClr val="FFFFFF"/>
              </a:highlight>
              <a:latin typeface="Consolas"/>
            </a:endParaRPr>
          </a:p>
          <a:p>
            <a:pPr lvl="1">
              <a:lnSpc>
                <a:spcPct val="80000"/>
              </a:lnSpc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pl-PL" altLang="pl-PL" sz="2000" dirty="0" err="1"/>
              <a:t>now</a:t>
            </a:r>
            <a:r>
              <a:rPr lang="pl-PL" altLang="pl-PL" sz="2000" dirty="0"/>
              <a:t>, </a:t>
            </a:r>
            <a:r>
              <a:rPr lang="en-US" altLang="pl-PL" sz="2000" dirty="0">
                <a:highlight>
                  <a:srgbClr val="FFFFFF"/>
                </a:highlight>
                <a:latin typeface="Consolas"/>
              </a:rPr>
              <a:t>draw()</a:t>
            </a:r>
            <a:r>
              <a:rPr lang="pl-PL" altLang="pl-PL" sz="2000" dirty="0">
                <a:highlight>
                  <a:srgbClr val="FFFFFF"/>
                </a:highlight>
                <a:latin typeface="Consolas"/>
              </a:rPr>
              <a:t> </a:t>
            </a:r>
            <a:r>
              <a:rPr lang="pl-PL" altLang="pl-PL" sz="2000" dirty="0"/>
              <a:t>of a </a:t>
            </a:r>
            <a:r>
              <a:rPr lang="pl-PL" altLang="pl-PL" sz="2000" dirty="0" err="1"/>
              <a:t>given</a:t>
            </a:r>
            <a:r>
              <a:rPr lang="pl-PL" altLang="pl-PL" sz="2000" dirty="0"/>
              <a:t> </a:t>
            </a:r>
            <a:r>
              <a:rPr lang="pl-PL" altLang="pl-PL" sz="2000" dirty="0" err="1"/>
              <a:t>class</a:t>
            </a:r>
            <a:r>
              <a:rPr lang="pl-PL" altLang="pl-PL" sz="2000" dirty="0"/>
              <a:t> will be </a:t>
            </a:r>
            <a:r>
              <a:rPr lang="pl-PL" altLang="pl-PL" sz="2000" dirty="0" err="1"/>
              <a:t>calling</a:t>
            </a:r>
            <a:r>
              <a:rPr lang="pl-PL" altLang="pl-PL" sz="2000" dirty="0"/>
              <a:t> </a:t>
            </a:r>
            <a:r>
              <a:rPr lang="pl-PL" altLang="pl-PL" sz="2000" dirty="0" err="1"/>
              <a:t>specific</a:t>
            </a:r>
            <a:r>
              <a:rPr lang="pl-PL" altLang="pl-PL" sz="2000" dirty="0"/>
              <a:t> </a:t>
            </a:r>
            <a:r>
              <a:rPr lang="en-US" altLang="pl-PL" sz="2000" dirty="0">
                <a:highlight>
                  <a:srgbClr val="FFFFFF"/>
                </a:highlight>
                <a:latin typeface="Consolas"/>
              </a:rPr>
              <a:t>_draw()</a:t>
            </a:r>
            <a:r>
              <a:rPr lang="pl-PL" altLang="pl-PL" sz="2000" dirty="0">
                <a:highlight>
                  <a:srgbClr val="FFFFFF"/>
                </a:highlight>
                <a:latin typeface="Consolas"/>
              </a:rPr>
              <a:t> </a:t>
            </a:r>
            <a:r>
              <a:rPr lang="pl-PL" altLang="pl-PL" sz="2000" dirty="0"/>
              <a:t>of </a:t>
            </a:r>
            <a:r>
              <a:rPr lang="pl-PL" altLang="pl-PL" sz="2000" dirty="0" err="1"/>
              <a:t>all</a:t>
            </a:r>
            <a:r>
              <a:rPr lang="pl-PL" altLang="pl-PL" sz="2000" dirty="0"/>
              <a:t> </a:t>
            </a:r>
            <a:r>
              <a:rPr lang="pl-PL" altLang="pl-PL" sz="2000" dirty="0" err="1"/>
              <a:t>the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bases</a:t>
            </a:r>
            <a:r>
              <a:rPr lang="pl-PL" altLang="pl-PL" sz="2000" dirty="0"/>
              <a:t> and </a:t>
            </a:r>
            <a:r>
              <a:rPr lang="pl-PL" altLang="pl-PL" sz="2000" dirty="0" err="1"/>
              <a:t>and</a:t>
            </a:r>
            <a:r>
              <a:rPr lang="pl-PL" altLang="pl-PL" sz="2000" dirty="0"/>
              <a:t> of </a:t>
            </a:r>
            <a:r>
              <a:rPr lang="pl-PL" altLang="pl-PL" sz="2000" dirty="0" err="1"/>
              <a:t>the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given</a:t>
            </a:r>
            <a:r>
              <a:rPr lang="pl-PL" altLang="pl-PL" sz="2000" dirty="0"/>
              <a:t> </a:t>
            </a:r>
            <a:r>
              <a:rPr lang="pl-PL" altLang="pl-PL" sz="2000" dirty="0" err="1"/>
              <a:t>class</a:t>
            </a:r>
            <a:r>
              <a:rPr lang="pl-PL" altLang="pl-PL" sz="2000" dirty="0"/>
              <a:t>. </a:t>
            </a:r>
            <a:r>
              <a:rPr lang="pl-PL" altLang="pl-PL" sz="2000" dirty="0" err="1"/>
              <a:t>This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way</a:t>
            </a:r>
            <a:r>
              <a:rPr lang="pl-PL" altLang="pl-PL" sz="2000" dirty="0"/>
              <a:t> </a:t>
            </a:r>
            <a:r>
              <a:rPr lang="pl-PL" altLang="pl-PL" sz="2000" dirty="0" err="1"/>
              <a:t>it</a:t>
            </a:r>
            <a:r>
              <a:rPr lang="pl-PL" altLang="pl-PL" sz="2000" dirty="0"/>
              <a:t> will ”</a:t>
            </a:r>
            <a:r>
              <a:rPr lang="pl-PL" altLang="pl-PL" sz="2000" dirty="0" err="1"/>
              <a:t>compose</a:t>
            </a:r>
            <a:r>
              <a:rPr lang="pl-PL" altLang="pl-PL" sz="2000" dirty="0"/>
              <a:t>” </a:t>
            </a:r>
            <a:r>
              <a:rPr lang="pl-PL" altLang="pl-PL" sz="2000" dirty="0" err="1"/>
              <a:t>drawing</a:t>
            </a:r>
            <a:r>
              <a:rPr lang="pl-PL" altLang="pl-PL" sz="2000" dirty="0"/>
              <a:t> of an </a:t>
            </a:r>
            <a:r>
              <a:rPr lang="pl-PL" altLang="pl-PL" sz="2000" dirty="0" err="1"/>
              <a:t>object</a:t>
            </a:r>
            <a:r>
              <a:rPr lang="pl-PL" altLang="pl-PL" sz="2000" dirty="0"/>
              <a:t> </a:t>
            </a:r>
            <a:r>
              <a:rPr lang="pl-PL" altLang="pl-PL" sz="2000" dirty="0" err="1"/>
              <a:t>from</a:t>
            </a:r>
            <a:r>
              <a:rPr lang="pl-PL" altLang="pl-PL" sz="2000" dirty="0"/>
              <a:t> </a:t>
            </a:r>
            <a:r>
              <a:rPr lang="pl-PL" altLang="pl-PL" sz="2000" dirty="0" err="1"/>
              <a:t>specific</a:t>
            </a:r>
            <a:r>
              <a:rPr lang="pl-PL" altLang="pl-PL" sz="2000" dirty="0"/>
              <a:t> </a:t>
            </a:r>
            <a:r>
              <a:rPr lang="pl-PL" altLang="pl-PL" sz="2000" dirty="0" err="1"/>
              <a:t>drawings</a:t>
            </a:r>
            <a:r>
              <a:rPr lang="pl-PL" altLang="pl-PL" sz="2000" dirty="0"/>
              <a:t> of </a:t>
            </a:r>
            <a:r>
              <a:rPr lang="pl-PL" altLang="pl-PL" sz="2000" dirty="0" err="1"/>
              <a:t>all</a:t>
            </a:r>
            <a:r>
              <a:rPr lang="pl-PL" altLang="pl-PL" sz="2000" dirty="0"/>
              <a:t> </a:t>
            </a:r>
            <a:r>
              <a:rPr lang="pl-PL" altLang="pl-PL" sz="2000" dirty="0" err="1"/>
              <a:t>the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inherited</a:t>
            </a:r>
            <a:r>
              <a:rPr lang="pl-PL" altLang="pl-PL" sz="2000" dirty="0"/>
              <a:t> </a:t>
            </a:r>
            <a:r>
              <a:rPr lang="pl-PL" altLang="pl-PL" sz="2000" dirty="0" err="1"/>
              <a:t>classes</a:t>
            </a:r>
            <a:endParaRPr lang="en-US" altLang="pl-PL" sz="2000" b="1" dirty="0"/>
          </a:p>
          <a:p>
            <a:pPr>
              <a:lnSpc>
                <a:spcPct val="80000"/>
              </a:lnSpc>
            </a:pPr>
            <a:endParaRPr lang="en-US" altLang="pl-PL" sz="2400" dirty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altLang="pl-PL" dirty="0" err="1" smtClean="0"/>
              <a:t>Multiple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calls</a:t>
            </a:r>
            <a:r>
              <a:rPr lang="pl-PL" altLang="pl-PL" dirty="0" smtClean="0"/>
              <a:t> of </a:t>
            </a:r>
            <a:r>
              <a:rPr lang="pl-PL" altLang="pl-PL" dirty="0" err="1" smtClean="0"/>
              <a:t>base’s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methods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66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11303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sz="17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7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</a:t>
            </a:r>
            <a:r>
              <a:rPr lang="pl-PL" sz="17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::_draw</a:t>
            </a: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>
              <a:buNone/>
            </a:pP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  </a:t>
            </a:r>
            <a:r>
              <a:rPr lang="pl-PL" sz="17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</a:t>
            </a:r>
            <a:r>
              <a:rPr lang="pl-PL" sz="17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drawing</a:t>
            </a:r>
            <a:r>
              <a:rPr lang="pl-PL" sz="17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7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specific</a:t>
            </a:r>
            <a:r>
              <a:rPr lang="pl-PL" sz="17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for </a:t>
            </a:r>
            <a:r>
              <a:rPr lang="pl-PL" sz="17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w_and_frame</a:t>
            </a:r>
            <a:r>
              <a:rPr lang="pl-PL" sz="17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endParaRPr lang="pl-PL" sz="17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>
              <a:buNone/>
            </a:pPr>
            <a:endParaRPr lang="pl-PL" sz="13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7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7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</a:t>
            </a:r>
            <a:r>
              <a:rPr lang="pl-PL" sz="17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::draw</a:t>
            </a: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>
              <a:buNone/>
            </a:pP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7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window</a:t>
            </a:r>
            <a:r>
              <a:rPr lang="pl-PL" sz="17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::_draw</a:t>
            </a: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pPr>
              <a:buNone/>
            </a:pP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7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_dra</a:t>
            </a: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w();</a:t>
            </a:r>
          </a:p>
          <a:p>
            <a:pPr>
              <a:buNone/>
            </a:pP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>
              <a:buNone/>
            </a:pPr>
            <a:endParaRPr lang="pl-PL" sz="13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7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7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w_and_frame_and_menu</a:t>
            </a:r>
            <a:r>
              <a:rPr lang="pl-PL" sz="17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::_draw</a:t>
            </a: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>
              <a:buNone/>
            </a:pP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 </a:t>
            </a:r>
            <a:r>
              <a:rPr lang="pl-PL" sz="17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7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drawing</a:t>
            </a:r>
            <a:r>
              <a:rPr lang="pl-PL" sz="17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7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specific</a:t>
            </a:r>
            <a:r>
              <a:rPr lang="pl-PL" sz="17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for </a:t>
            </a:r>
            <a:r>
              <a:rPr lang="pl-PL" sz="17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w_and_frame_and_menu</a:t>
            </a:r>
            <a:endParaRPr lang="pl-PL" sz="17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>
              <a:buNone/>
            </a:pPr>
            <a:endParaRPr lang="pl-PL" sz="13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7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7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w_and_frame_and_menu</a:t>
            </a:r>
            <a:r>
              <a:rPr lang="pl-PL" sz="17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::draw</a:t>
            </a: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>
              <a:buNone/>
            </a:pP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7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window</a:t>
            </a:r>
            <a:r>
              <a:rPr lang="pl-PL" sz="17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::_draw</a:t>
            </a: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pPr>
              <a:buNone/>
            </a:pP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7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</a:t>
            </a:r>
            <a:r>
              <a:rPr lang="pl-PL" sz="17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::_draw</a:t>
            </a: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pPr>
              <a:buNone/>
            </a:pP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7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w_and_menu</a:t>
            </a:r>
            <a:r>
              <a:rPr lang="pl-PL" sz="17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::_draw</a:t>
            </a: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pPr>
              <a:buNone/>
            </a:pP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7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_dra</a:t>
            </a: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w</a:t>
            </a:r>
          </a:p>
          <a:p>
            <a:pPr>
              <a:buNone/>
            </a:pPr>
            <a:r>
              <a:rPr lang="pl-PL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>
              <a:lnSpc>
                <a:spcPct val="80000"/>
              </a:lnSpc>
              <a:buNone/>
            </a:pPr>
            <a:endParaRPr lang="en-US" altLang="pl-PL" sz="1800" dirty="0">
              <a:latin typeface="Arial Narrow" panose="020B0606020202030204" pitchFamily="34" charset="0"/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altLang="pl-PL" dirty="0" err="1" smtClean="0"/>
              <a:t>Multiple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calls</a:t>
            </a:r>
            <a:r>
              <a:rPr lang="pl-PL" altLang="pl-PL" dirty="0" smtClean="0"/>
              <a:t> of </a:t>
            </a:r>
            <a:r>
              <a:rPr lang="pl-PL" altLang="pl-PL" dirty="0" err="1" smtClean="0"/>
              <a:t>base’s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methods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094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err="1" smtClean="0"/>
              <a:t>Lecture</a:t>
            </a:r>
            <a:r>
              <a:rPr lang="pl-PL" sz="3200" b="1" dirty="0" smtClean="0"/>
              <a:t>: </a:t>
            </a:r>
            <a:r>
              <a:rPr lang="en-US" sz="3200" b="1" dirty="0"/>
              <a:t>Multiple inheritance</a:t>
            </a:r>
          </a:p>
          <a:p>
            <a:endParaRPr lang="pl-PL" sz="3200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smtClean="0"/>
              <a:t>Roman Starosolski, </a:t>
            </a:r>
            <a:r>
              <a:rPr lang="pl-PL" b="1" dirty="0" err="1" smtClean="0"/>
              <a:t>Ph.D</a:t>
            </a:r>
            <a:r>
              <a:rPr lang="pl-PL" b="1" dirty="0" smtClean="0"/>
              <a:t>., </a:t>
            </a:r>
            <a:r>
              <a:rPr lang="pl-PL" b="1" dirty="0" err="1" smtClean="0"/>
              <a:t>D.Sc</a:t>
            </a:r>
            <a:r>
              <a:rPr lang="pl-PL" b="1" dirty="0" smtClean="0"/>
              <a:t>., </a:t>
            </a:r>
            <a:r>
              <a:rPr lang="pl-PL" b="1" dirty="0" err="1" smtClean="0"/>
              <a:t>Assoc</a:t>
            </a:r>
            <a:r>
              <a:rPr lang="pl-PL" b="1" dirty="0" smtClean="0"/>
              <a:t>. Prof.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altLang="pl-PL" dirty="0" err="1" smtClean="0"/>
              <a:t>Multiple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calls</a:t>
            </a:r>
            <a:r>
              <a:rPr lang="pl-PL" altLang="pl-PL" dirty="0" smtClean="0"/>
              <a:t> of </a:t>
            </a:r>
            <a:r>
              <a:rPr lang="pl-PL" altLang="pl-PL" dirty="0" err="1" smtClean="0"/>
              <a:t>base’s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methods</a:t>
            </a:r>
            <a:endParaRPr 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48974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l-PL" sz="2000" dirty="0" err="1" smtClean="0"/>
              <a:t>The</a:t>
            </a:r>
            <a:r>
              <a:rPr lang="pl-PL" sz="2000" dirty="0" smtClean="0"/>
              <a:t> same problem </a:t>
            </a:r>
            <a:r>
              <a:rPr lang="pl-PL" sz="2000" dirty="0" err="1" smtClean="0"/>
              <a:t>may</a:t>
            </a:r>
            <a:r>
              <a:rPr lang="pl-PL" sz="2000" dirty="0" smtClean="0"/>
              <a:t> </a:t>
            </a:r>
            <a:r>
              <a:rPr lang="pl-PL" sz="2000" dirty="0" err="1" smtClean="0"/>
              <a:t>happen</a:t>
            </a:r>
            <a:r>
              <a:rPr lang="pl-PL" sz="2000" dirty="0" smtClean="0"/>
              <a:t> </a:t>
            </a:r>
            <a:r>
              <a:rPr lang="pl-PL" sz="2000" dirty="0" err="1" smtClean="0"/>
              <a:t>in</a:t>
            </a:r>
            <a:r>
              <a:rPr lang="pl-PL" sz="2000" dirty="0" smtClean="0"/>
              <a:t> </a:t>
            </a:r>
            <a:r>
              <a:rPr lang="pl-PL" sz="2000" dirty="0" err="1" smtClean="0"/>
              <a:t>the</a:t>
            </a:r>
            <a:r>
              <a:rPr lang="pl-PL" sz="2000" dirty="0" smtClean="0"/>
              <a:t> </a:t>
            </a:r>
            <a:r>
              <a:rPr lang="pl-PL" sz="2000" dirty="0" err="1" smtClean="0"/>
              <a:t>case</a:t>
            </a:r>
            <a:r>
              <a:rPr lang="pl-PL" sz="2000" dirty="0" smtClean="0"/>
              <a:t> of </a:t>
            </a:r>
            <a:r>
              <a:rPr lang="pl-PL" sz="2000" dirty="0" err="1" smtClean="0"/>
              <a:t>assignment</a:t>
            </a:r>
            <a:r>
              <a:rPr lang="pl-PL" sz="2000" dirty="0" smtClean="0"/>
              <a:t> </a:t>
            </a:r>
            <a:r>
              <a:rPr lang="pl-PL" sz="2000" dirty="0" err="1" smtClean="0"/>
              <a:t>operators</a:t>
            </a:r>
            <a:r>
              <a:rPr lang="pl-PL" sz="2000" dirty="0" smtClean="0"/>
              <a:t>, </a:t>
            </a:r>
            <a:r>
              <a:rPr lang="pl-PL" sz="2000" dirty="0" err="1" smtClean="0"/>
              <a:t>also</a:t>
            </a:r>
            <a:r>
              <a:rPr lang="pl-PL" sz="2000" dirty="0" smtClean="0"/>
              <a:t> </a:t>
            </a:r>
            <a:r>
              <a:rPr lang="pl-PL" sz="2000" dirty="0" err="1" smtClean="0"/>
              <a:t>implicit</a:t>
            </a:r>
            <a:r>
              <a:rPr lang="pl-PL" sz="2000" dirty="0" smtClean="0"/>
              <a:t> </a:t>
            </a:r>
            <a:r>
              <a:rPr lang="pl-PL" sz="2000" dirty="0" err="1" smtClean="0"/>
              <a:t>ones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pl-PL" sz="2000" dirty="0" smtClean="0"/>
          </a:p>
          <a:p>
            <a:pPr>
              <a:lnSpc>
                <a:spcPct val="90000"/>
              </a:lnSpc>
              <a:defRPr/>
            </a:pPr>
            <a:r>
              <a:rPr lang="pl-PL" sz="2000" dirty="0" err="1" smtClean="0"/>
              <a:t>Assignment</a:t>
            </a:r>
            <a:r>
              <a:rPr lang="pl-PL" sz="2000" dirty="0" smtClean="0"/>
              <a:t> operator of </a:t>
            </a: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w_and_frame_and_menu</a:t>
            </a:r>
            <a:r>
              <a:rPr lang="pl-PL" sz="2000" dirty="0" smtClean="0"/>
              <a:t> </a:t>
            </a:r>
            <a:r>
              <a:rPr lang="en-US" sz="2000" dirty="0" smtClean="0"/>
              <a:t> </a:t>
            </a:r>
            <a:r>
              <a:rPr lang="pl-PL" sz="2000" dirty="0" smtClean="0"/>
              <a:t>will </a:t>
            </a:r>
            <a:r>
              <a:rPr lang="pl-PL" sz="2000" dirty="0" err="1" smtClean="0"/>
              <a:t>cause</a:t>
            </a:r>
            <a:r>
              <a:rPr lang="pl-PL" sz="2000" dirty="0" smtClean="0"/>
              <a:t> </a:t>
            </a:r>
            <a:r>
              <a:rPr lang="pl-PL" sz="2000" dirty="0" err="1" smtClean="0"/>
              <a:t>assigning</a:t>
            </a:r>
            <a:r>
              <a:rPr lang="pl-PL" sz="2000" dirty="0" smtClean="0"/>
              <a:t> </a:t>
            </a:r>
            <a:r>
              <a:rPr lang="pl-PL" sz="2000" dirty="0" err="1" smtClean="0"/>
              <a:t>the</a:t>
            </a:r>
            <a:r>
              <a:rPr lang="pl-PL" sz="2000" dirty="0" smtClean="0"/>
              <a:t> </a:t>
            </a:r>
            <a:r>
              <a:rPr lang="pl-PL" sz="2000" dirty="0" err="1" smtClean="0"/>
              <a:t>fields</a:t>
            </a:r>
            <a:r>
              <a:rPr lang="pl-PL" sz="2000" dirty="0" smtClean="0"/>
              <a:t> of  </a:t>
            </a: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window</a:t>
            </a:r>
            <a:r>
              <a:rPr lang="pl-PL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/>
              <a:t>twice</a:t>
            </a:r>
            <a:endParaRPr lang="pl-PL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pl-PL" sz="2000" dirty="0" smtClean="0"/>
          </a:p>
          <a:p>
            <a:pPr>
              <a:lnSpc>
                <a:spcPct val="90000"/>
              </a:lnSpc>
              <a:defRPr/>
            </a:pPr>
            <a:r>
              <a:rPr lang="pl-PL" sz="2000" dirty="0" err="1" smtClean="0"/>
              <a:t>This</a:t>
            </a:r>
            <a:r>
              <a:rPr lang="pl-PL" sz="2000" dirty="0" smtClean="0"/>
              <a:t> problem </a:t>
            </a:r>
            <a:r>
              <a:rPr lang="pl-PL" sz="2000" dirty="0" err="1" smtClean="0"/>
              <a:t>may</a:t>
            </a:r>
            <a:r>
              <a:rPr lang="pl-PL" sz="2000" dirty="0" smtClean="0"/>
              <a:t> be </a:t>
            </a:r>
            <a:r>
              <a:rPr lang="pl-PL" sz="2000" dirty="0" err="1" smtClean="0"/>
              <a:t>solved</a:t>
            </a:r>
            <a:r>
              <a:rPr lang="pl-PL" sz="2000" dirty="0" smtClean="0"/>
              <a:t> </a:t>
            </a:r>
            <a:r>
              <a:rPr lang="pl-PL" sz="2000" dirty="0" err="1" smtClean="0"/>
              <a:t>alike</a:t>
            </a:r>
            <a:r>
              <a:rPr lang="pl-PL" sz="2000" dirty="0" smtClean="0"/>
              <a:t> to 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_dra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w()</a:t>
            </a:r>
            <a:r>
              <a:rPr lang="pl-PL" sz="2000" dirty="0" smtClean="0"/>
              <a:t>/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draw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  <a:endParaRPr lang="pl-PL" sz="20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258094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      </a:t>
            </a: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window</a:t>
            </a:r>
            <a:r>
              <a:rPr lang="pl-PL" altLang="pl-PL" sz="2000" dirty="0">
                <a:latin typeface="Arial Narrow" panose="020B0606020202030204" pitchFamily="34" charset="0"/>
              </a:rPr>
              <a:t>	 </a:t>
            </a:r>
            <a:r>
              <a:rPr lang="pl-PL" altLang="pl-PL" sz="2000" dirty="0" smtClean="0">
                <a:latin typeface="Arial Narrow" panose="020B0606020202030204" pitchFamily="34" charset="0"/>
              </a:rPr>
              <a:t>   </a:t>
            </a: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window</a:t>
            </a:r>
            <a:endParaRPr lang="en-US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</a:t>
            </a:r>
            <a:r>
              <a:rPr lang="pl-PL" altLang="pl-PL" sz="2000" dirty="0">
                <a:latin typeface="Arial Narrow" panose="020B0606020202030204" pitchFamily="34" charset="0"/>
              </a:rPr>
              <a:t>	</a:t>
            </a: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w_and_menu</a:t>
            </a:r>
            <a:endParaRPr lang="en-US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000" dirty="0" smtClean="0">
                <a:latin typeface="Arial Narrow" panose="020B0606020202030204" pitchFamily="34" charset="0"/>
              </a:rPr>
              <a:t>  </a:t>
            </a:r>
            <a:r>
              <a:rPr lang="en-US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w_and_frame_and_menu</a:t>
            </a:r>
            <a:endParaRPr lang="pl-PL" altLang="pl-PL" sz="20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 smtClean="0">
              <a:latin typeface="Arial Narrow" panose="020B0606020202030204" pitchFamily="34" charset="0"/>
            </a:endParaRPr>
          </a:p>
          <a:p>
            <a:pPr>
              <a:buNone/>
            </a:pPr>
            <a:endParaRPr lang="pl-PL" sz="2000" dirty="0" smtClean="0">
              <a:solidFill>
                <a:srgbClr val="0000FF"/>
              </a:solidFill>
              <a:highlight>
                <a:srgbClr val="FFFFFF"/>
              </a:highlight>
              <a:latin typeface="Arial Narrow" panose="020B0606020202030204" pitchFamily="34" charset="0"/>
            </a:endParaRPr>
          </a:p>
          <a:p>
            <a:pPr>
              <a:buNone/>
            </a:pPr>
            <a:r>
              <a:rPr lang="pl-PL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window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{};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 </a:t>
            </a:r>
            <a:r>
              <a:rPr lang="en-US" sz="1600" b="1" u="sn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b="1" u="sn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virtual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window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{};</a:t>
            </a:r>
          </a:p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w_and_menu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 </a:t>
            </a:r>
            <a:r>
              <a:rPr lang="en-US" sz="1600" b="1" u="sn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window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{};  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window inherited as non-virtual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w_and_frame_and_menu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we cannot</a:t>
            </a:r>
            <a:r>
              <a:rPr lang="pl-PL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do</a:t>
            </a:r>
            <a:r>
              <a:rPr lang="en-US" sz="1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: public window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:</a:t>
            </a:r>
            <a:r>
              <a:rPr lang="pl-PL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w_and_frame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l-PL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w_and_menu</a:t>
            </a:r>
            <a:r>
              <a:rPr lang="pl-PL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{};</a:t>
            </a:r>
            <a:endParaRPr lang="pl-PL" altLang="pl-PL" sz="1600" dirty="0">
              <a:latin typeface="Arial Narrow" panose="020B0606020202030204" pitchFamily="34" charset="0"/>
            </a:endParaRPr>
          </a:p>
        </p:txBody>
      </p:sp>
      <p:sp>
        <p:nvSpPr>
          <p:cNvPr id="673796" name="Line 4"/>
          <p:cNvSpPr>
            <a:spLocks noChangeShapeType="1"/>
          </p:cNvSpPr>
          <p:nvPr/>
        </p:nvSpPr>
        <p:spPr bwMode="auto">
          <a:xfrm flipV="1">
            <a:off x="1908175" y="2852738"/>
            <a:ext cx="935038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673797" name="Line 5"/>
          <p:cNvSpPr>
            <a:spLocks noChangeShapeType="1"/>
          </p:cNvSpPr>
          <p:nvPr/>
        </p:nvSpPr>
        <p:spPr bwMode="auto">
          <a:xfrm flipH="1" flipV="1">
            <a:off x="1042988" y="2852738"/>
            <a:ext cx="792162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673798" name="Line 6"/>
          <p:cNvSpPr>
            <a:spLocks noChangeShapeType="1"/>
          </p:cNvSpPr>
          <p:nvPr/>
        </p:nvSpPr>
        <p:spPr bwMode="auto">
          <a:xfrm flipV="1">
            <a:off x="2843212" y="1844824"/>
            <a:ext cx="595" cy="72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673799" name="Line 7"/>
          <p:cNvSpPr>
            <a:spLocks noChangeShapeType="1"/>
          </p:cNvSpPr>
          <p:nvPr/>
        </p:nvSpPr>
        <p:spPr bwMode="auto">
          <a:xfrm flipV="1">
            <a:off x="1043608" y="1916831"/>
            <a:ext cx="864095" cy="64807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altLang="pl-PL" dirty="0" err="1" smtClean="0"/>
              <a:t>Class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being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both</a:t>
            </a:r>
            <a:r>
              <a:rPr lang="pl-PL" altLang="pl-PL" dirty="0" smtClean="0"/>
              <a:t> a </a:t>
            </a:r>
            <a:r>
              <a:rPr lang="pl-PL" altLang="pl-PL" dirty="0" err="1" smtClean="0"/>
              <a:t>virtual</a:t>
            </a:r>
            <a:r>
              <a:rPr lang="pl-PL" altLang="pl-PL" dirty="0" smtClean="0"/>
              <a:t> and a </a:t>
            </a:r>
            <a:r>
              <a:rPr lang="pl-PL" altLang="pl-PL" dirty="0" err="1" smtClean="0"/>
              <a:t>non-virtual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base</a:t>
            </a:r>
            <a:endParaRPr lang="pl-PL" dirty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4140200" y="1628775"/>
            <a:ext cx="4830763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altLang="pl-PL" sz="20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interesting</a:t>
            </a:r>
            <a:r>
              <a:rPr kumimoji="0" lang="pl-PL" altLang="pl-PL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fact</a:t>
            </a:r>
            <a:r>
              <a:rPr kumimoji="0" lang="pl-PL" altLang="pl-PL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may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both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virtual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a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non-virtual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base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indirect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alt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altLang="pl-PL" sz="20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</a:t>
            </a:r>
            <a:r>
              <a:rPr kumimoji="0" lang="pl-PL" altLang="pl-PL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non-virtual</a:t>
            </a:r>
            <a:r>
              <a:rPr kumimoji="0" lang="pl-PL" altLang="pl-PL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base</a:t>
            </a:r>
            <a:r>
              <a:rPr kumimoji="0" lang="pl-PL" altLang="pl-P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still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cannot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indirect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base</a:t>
            </a:r>
            <a:r>
              <a:rPr kumimoji="0" lang="pl-PL" alt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pl-PL" alt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ambiguity</a:t>
            </a:r>
            <a:endParaRPr kumimoji="0" lang="en-US" alt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alt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pl-PL" alt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pl-PL" alt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pl-PL" alt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pl-PL" alt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pl-PL" alt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alt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524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err="1" smtClean="0"/>
              <a:t>Thank</a:t>
            </a:r>
            <a:r>
              <a:rPr lang="pl-PL" sz="3200" b="1" dirty="0" smtClean="0"/>
              <a:t> </a:t>
            </a:r>
            <a:r>
              <a:rPr lang="pl-PL" sz="3200" b="1" dirty="0" err="1" smtClean="0"/>
              <a:t>you</a:t>
            </a:r>
            <a:r>
              <a:rPr lang="pl-PL" sz="3200" b="1" dirty="0" smtClean="0"/>
              <a:t>!</a:t>
            </a:r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err="1" smtClean="0"/>
              <a:t>Next</a:t>
            </a:r>
            <a:r>
              <a:rPr lang="pl-PL" b="1" dirty="0" smtClean="0"/>
              <a:t> </a:t>
            </a:r>
            <a:r>
              <a:rPr lang="pl-PL" b="1" dirty="0" err="1" smtClean="0"/>
              <a:t>lecture</a:t>
            </a:r>
            <a:r>
              <a:rPr lang="pl-PL" b="1" dirty="0" smtClean="0"/>
              <a:t>: </a:t>
            </a:r>
            <a:r>
              <a:rPr lang="en-US" b="1" dirty="0"/>
              <a:t>Templates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err="1" smtClean="0"/>
              <a:t>Lecture</a:t>
            </a:r>
            <a:r>
              <a:rPr lang="pl-PL" b="1" dirty="0" smtClean="0"/>
              <a:t> plan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533400" indent="-533400">
              <a:buNone/>
              <a:defRPr/>
            </a:pPr>
            <a:r>
              <a:rPr lang="pl-PL" sz="4000" dirty="0" smtClean="0">
                <a:cs typeface="Times New Roman" charset="0"/>
              </a:rPr>
              <a:t>Object-</a:t>
            </a:r>
            <a:r>
              <a:rPr lang="pl-PL" sz="4000" dirty="0" err="1" smtClean="0">
                <a:cs typeface="Times New Roman" charset="0"/>
              </a:rPr>
              <a:t>oriented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dirty="0" err="1" smtClean="0">
                <a:cs typeface="Times New Roman" charset="0"/>
              </a:rPr>
              <a:t>programming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dirty="0" err="1" smtClean="0">
                <a:cs typeface="Times New Roman" charset="0"/>
              </a:rPr>
              <a:t>in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smtClean="0">
                <a:cs typeface="Times New Roman" charset="0"/>
              </a:rPr>
              <a:t>C</a:t>
            </a:r>
            <a:r>
              <a:rPr lang="pl-PL" sz="4000" smtClean="0">
                <a:cs typeface="Times New Roman" charset="0"/>
              </a:rPr>
              <a:t>++</a:t>
            </a:r>
            <a:endParaRPr lang="pl-PL" sz="4000" dirty="0" smtClean="0">
              <a:cs typeface="Times New Roman" charset="0"/>
            </a:endParaRP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Introduction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Selected</a:t>
            </a:r>
            <a:r>
              <a:rPr lang="pl-PL" dirty="0" smtClean="0"/>
              <a:t> non </a:t>
            </a:r>
            <a:r>
              <a:rPr lang="pl-PL" dirty="0" err="1" smtClean="0"/>
              <a:t>object-oriented</a:t>
            </a:r>
            <a:r>
              <a:rPr lang="pl-PL" dirty="0" smtClean="0"/>
              <a:t> C++ </a:t>
            </a:r>
            <a:r>
              <a:rPr lang="pl-PL" dirty="0" err="1" smtClean="0"/>
              <a:t>extensions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Paradigm</a:t>
            </a:r>
            <a:r>
              <a:rPr lang="pl-PL" dirty="0" smtClean="0"/>
              <a:t> of </a:t>
            </a:r>
            <a:r>
              <a:rPr lang="pl-PL" dirty="0" err="1" smtClean="0"/>
              <a:t>object-oriented</a:t>
            </a:r>
            <a:r>
              <a:rPr lang="pl-PL" dirty="0" smtClean="0"/>
              <a:t> </a:t>
            </a:r>
            <a:r>
              <a:rPr lang="pl-PL" dirty="0" err="1" smtClean="0"/>
              <a:t>programming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Constructor</a:t>
            </a:r>
            <a:r>
              <a:rPr lang="pl-PL" dirty="0" smtClean="0"/>
              <a:t>, </a:t>
            </a:r>
            <a:r>
              <a:rPr lang="pl-PL" dirty="0" err="1" smtClean="0"/>
              <a:t>destructor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Operator </a:t>
            </a:r>
            <a:r>
              <a:rPr lang="pl-PL" dirty="0" err="1" smtClean="0"/>
              <a:t>overloading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Inheritance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Virtual</a:t>
            </a:r>
            <a:r>
              <a:rPr lang="pl-PL" dirty="0" smtClean="0"/>
              <a:t> </a:t>
            </a:r>
            <a:r>
              <a:rPr lang="pl-PL" dirty="0" err="1" smtClean="0"/>
              <a:t>methods</a:t>
            </a:r>
            <a:r>
              <a:rPr lang="pl-PL" dirty="0" smtClean="0"/>
              <a:t>, </a:t>
            </a:r>
            <a:r>
              <a:rPr lang="pl-PL" dirty="0" err="1" smtClean="0"/>
              <a:t>polymorphism</a:t>
            </a:r>
            <a:r>
              <a:rPr lang="pl-PL" dirty="0" smtClean="0"/>
              <a:t>, RTTI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Multiple</a:t>
            </a:r>
            <a:r>
              <a:rPr lang="pl-PL" dirty="0" smtClean="0"/>
              <a:t> </a:t>
            </a:r>
            <a:r>
              <a:rPr lang="pl-PL" dirty="0" err="1" smtClean="0"/>
              <a:t>inheritance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Templates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Exception</a:t>
            </a:r>
            <a:r>
              <a:rPr lang="pl-PL" dirty="0" smtClean="0"/>
              <a:t> </a:t>
            </a:r>
            <a:r>
              <a:rPr lang="pl-PL" dirty="0" err="1" smtClean="0"/>
              <a:t>handling</a:t>
            </a:r>
            <a:r>
              <a:rPr lang="pl-PL" dirty="0" smtClean="0"/>
              <a:t> 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C++ </a:t>
            </a:r>
            <a:r>
              <a:rPr lang="pl-PL" dirty="0" err="1" smtClean="0"/>
              <a:t>libraries</a:t>
            </a:r>
            <a:r>
              <a:rPr lang="pl-PL" dirty="0" smtClean="0"/>
              <a:t>, </a:t>
            </a:r>
            <a:r>
              <a:rPr lang="pl-PL" dirty="0" err="1" smtClean="0"/>
              <a:t>the</a:t>
            </a:r>
            <a:r>
              <a:rPr lang="pl-PL" dirty="0" smtClean="0"/>
              <a:t> C++ standard </a:t>
            </a:r>
            <a:r>
              <a:rPr lang="pl-PL" dirty="0" err="1" smtClean="0"/>
              <a:t>library</a:t>
            </a:r>
            <a:r>
              <a:rPr lang="pl-PL" dirty="0" smtClean="0"/>
              <a:t>,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I/O </a:t>
            </a:r>
            <a:r>
              <a:rPr lang="pl-PL" dirty="0" err="1" smtClean="0"/>
              <a:t>stream</a:t>
            </a:r>
            <a:r>
              <a:rPr lang="pl-PL" dirty="0" smtClean="0"/>
              <a:t> </a:t>
            </a:r>
            <a:r>
              <a:rPr lang="pl-PL" dirty="0" err="1" smtClean="0"/>
              <a:t>library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Repetitio</a:t>
            </a:r>
            <a:r>
              <a:rPr lang="pl-PL" dirty="0" smtClean="0"/>
              <a:t> </a:t>
            </a:r>
            <a:r>
              <a:rPr lang="pl-PL" dirty="0" err="1" smtClean="0"/>
              <a:t>est</a:t>
            </a:r>
            <a:r>
              <a:rPr lang="pl-PL" dirty="0" smtClean="0"/>
              <a:t> </a:t>
            </a:r>
            <a:r>
              <a:rPr lang="pl-PL" dirty="0" err="1" smtClean="0"/>
              <a:t>mater</a:t>
            </a:r>
            <a:r>
              <a:rPr lang="pl-PL" dirty="0" smtClean="0"/>
              <a:t> </a:t>
            </a:r>
            <a:r>
              <a:rPr lang="pl-PL" dirty="0" err="1" smtClean="0"/>
              <a:t>studiorum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STL </a:t>
            </a:r>
            <a:r>
              <a:rPr lang="pl-PL" dirty="0" err="1" smtClean="0"/>
              <a:t>library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>
                <a:cs typeface="Times New Roman" charset="0"/>
              </a:rPr>
              <a:t>Strings</a:t>
            </a:r>
            <a:endParaRPr lang="pl-PL" dirty="0" smtClean="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altLang="pl-PL" dirty="0" err="1"/>
              <a:t>Multiple</a:t>
            </a:r>
            <a:r>
              <a:rPr lang="pl-PL" altLang="pl-PL" dirty="0"/>
              <a:t> </a:t>
            </a:r>
            <a:r>
              <a:rPr lang="pl-PL" altLang="pl-PL" dirty="0" err="1"/>
              <a:t>inheritance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l-PL" altLang="pl-PL" sz="2800" dirty="0"/>
              <a:t>In C++ we </a:t>
            </a:r>
            <a:r>
              <a:rPr lang="pl-PL" altLang="pl-PL" sz="2800" dirty="0" err="1"/>
              <a:t>may</a:t>
            </a:r>
            <a:r>
              <a:rPr lang="pl-PL" altLang="pl-PL" sz="2800" dirty="0"/>
              <a:t> </a:t>
            </a:r>
            <a:r>
              <a:rPr lang="pl-PL" altLang="pl-PL" sz="2800" dirty="0" err="1"/>
              <a:t>define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multiple</a:t>
            </a:r>
            <a:r>
              <a:rPr lang="pl-PL" altLang="pl-PL" sz="2800" dirty="0"/>
              <a:t> </a:t>
            </a:r>
            <a:r>
              <a:rPr lang="pl-PL" altLang="pl-PL" sz="2800" u="sng" dirty="0" err="1"/>
              <a:t>direct</a:t>
            </a:r>
            <a:r>
              <a:rPr lang="pl-PL" altLang="pl-PL" sz="2800" dirty="0"/>
              <a:t> </a:t>
            </a:r>
            <a:r>
              <a:rPr lang="pl-PL" altLang="pl-PL" sz="2800" dirty="0" err="1"/>
              <a:t>base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classes</a:t>
            </a:r>
            <a:r>
              <a:rPr lang="pl-PL" altLang="pl-PL" sz="2800" dirty="0"/>
              <a:t>:</a:t>
            </a:r>
            <a:endParaRPr lang="en-US" altLang="pl-PL" sz="2800" dirty="0"/>
          </a:p>
          <a:p>
            <a:pPr>
              <a:lnSpc>
                <a:spcPct val="90000"/>
              </a:lnSpc>
            </a:pPr>
            <a:endParaRPr lang="pl-PL" altLang="pl-PL" sz="2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3600" dirty="0"/>
              <a:t> 			  </a:t>
            </a:r>
            <a:r>
              <a:rPr lang="pl-PL" altLang="pl-PL" sz="20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colour</a:t>
            </a:r>
            <a:r>
              <a:rPr lang="pl-PL" altLang="pl-PL" sz="3600" dirty="0" smtClean="0">
                <a:latin typeface="Arial Narrow" panose="020B0606020202030204" pitchFamily="34" charset="0"/>
              </a:rPr>
              <a:t>	</a:t>
            </a:r>
            <a:r>
              <a:rPr lang="pl-PL" altLang="pl-PL" sz="20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location</a:t>
            </a:r>
            <a:endParaRPr lang="en-US" altLang="pl-PL" sz="20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pl-PL" altLang="pl-PL" sz="2800" dirty="0">
              <a:latin typeface="Arial Narrow" panose="020B060602020203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pl-PL" sz="2800" dirty="0">
                <a:latin typeface="Arial Narrow" panose="020B0606020202030204" pitchFamily="34" charset="0"/>
              </a:rPr>
              <a:t> </a:t>
            </a:r>
            <a:endParaRPr lang="en-US" altLang="pl-PL" sz="3600" dirty="0">
              <a:latin typeface="Arial Narrow" panose="020B060602020203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3600" dirty="0">
                <a:latin typeface="Arial Narrow" panose="020B0606020202030204" pitchFamily="34" charset="0"/>
              </a:rPr>
              <a:t>			</a:t>
            </a:r>
            <a:r>
              <a:rPr lang="pl-PL" altLang="pl-PL" sz="2800" dirty="0">
                <a:latin typeface="Arial Narrow" panose="020B0606020202030204" pitchFamily="34" charset="0"/>
              </a:rPr>
              <a:t>	</a:t>
            </a:r>
            <a:r>
              <a:rPr lang="pl-PL" altLang="pl-PL" sz="2800" dirty="0" smtClean="0">
                <a:latin typeface="Arial Narrow" panose="020B0606020202030204" pitchFamily="34" charset="0"/>
              </a:rPr>
              <a:t>  </a:t>
            </a:r>
            <a:r>
              <a:rPr lang="pl-PL" altLang="pl-PL" sz="20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altLang="pl-PL" sz="2800" dirty="0">
                <a:latin typeface="Arial Narrow" panose="020B0606020202030204" pitchFamily="34" charset="0"/>
              </a:rPr>
              <a:t>         </a:t>
            </a:r>
            <a:endParaRPr lang="pl-PL" altLang="pl-PL" sz="2800" dirty="0">
              <a:latin typeface="Arial Narrow" panose="020B0606020202030204" pitchFamily="34" charset="0"/>
            </a:endParaRPr>
          </a:p>
          <a:p>
            <a:pPr>
              <a:lnSpc>
                <a:spcPct val="90000"/>
              </a:lnSpc>
            </a:pPr>
            <a:endParaRPr lang="en-US" altLang="pl-PL" sz="2800" dirty="0">
              <a:latin typeface="Arial Narrow" panose="020B0606020202030204" pitchFamily="34" charset="0"/>
            </a:endParaRPr>
          </a:p>
          <a:p>
            <a:pPr>
              <a:lnSpc>
                <a:spcPct val="90000"/>
              </a:lnSpc>
            </a:pPr>
            <a:endParaRPr lang="pl-PL" altLang="pl-PL" sz="2800" dirty="0">
              <a:latin typeface="Arial Narrow" panose="020B0606020202030204" pitchFamily="34" charset="0"/>
            </a:endParaRPr>
          </a:p>
          <a:p>
            <a:pPr>
              <a:lnSpc>
                <a:spcPct val="90000"/>
              </a:lnSpc>
            </a:pPr>
            <a:r>
              <a:rPr lang="pl-PL" altLang="pl-PL" sz="2800" dirty="0" err="1"/>
              <a:t>Multiple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inheritance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is</a:t>
            </a:r>
            <a:r>
              <a:rPr lang="pl-PL" altLang="pl-PL" sz="2800" dirty="0"/>
              <a:t> a </a:t>
            </a:r>
            <a:r>
              <a:rPr lang="pl-PL" altLang="pl-PL" sz="2800" dirty="0" err="1"/>
              <a:t>way</a:t>
            </a:r>
            <a:r>
              <a:rPr lang="pl-PL" altLang="pl-PL" sz="2800" dirty="0"/>
              <a:t> of </a:t>
            </a:r>
            <a:r>
              <a:rPr lang="pl-PL" altLang="pl-PL" sz="2800" dirty="0" err="1"/>
              <a:t>defining</a:t>
            </a:r>
            <a:r>
              <a:rPr lang="pl-PL" altLang="pl-PL" sz="2800" dirty="0"/>
              <a:t> </a:t>
            </a:r>
            <a:r>
              <a:rPr lang="pl-PL" altLang="pl-PL" sz="2800" dirty="0" err="1"/>
              <a:t>objects</a:t>
            </a:r>
            <a:r>
              <a:rPr lang="pl-PL" altLang="pl-PL" sz="2800" dirty="0"/>
              <a:t> </a:t>
            </a:r>
            <a:r>
              <a:rPr lang="pl-PL" altLang="pl-PL" sz="2800" dirty="0" err="1"/>
              <a:t>that</a:t>
            </a:r>
            <a:r>
              <a:rPr lang="pl-PL" altLang="pl-PL" sz="2800" dirty="0"/>
              <a:t> </a:t>
            </a:r>
            <a:r>
              <a:rPr lang="pl-PL" altLang="pl-PL" sz="2800" dirty="0" err="1"/>
              <a:t>gather</a:t>
            </a:r>
            <a:r>
              <a:rPr lang="pl-PL" altLang="pl-PL" sz="2800" dirty="0"/>
              <a:t> </a:t>
            </a:r>
            <a:r>
              <a:rPr lang="pl-PL" altLang="pl-PL" sz="2800" dirty="0" err="1"/>
              <a:t>features</a:t>
            </a:r>
            <a:r>
              <a:rPr lang="pl-PL" altLang="pl-PL" sz="2800" dirty="0"/>
              <a:t> of </a:t>
            </a:r>
            <a:r>
              <a:rPr lang="pl-PL" altLang="pl-PL" sz="2800" dirty="0" err="1"/>
              <a:t>different</a:t>
            </a:r>
            <a:r>
              <a:rPr lang="pl-PL" altLang="pl-PL" sz="2800" dirty="0"/>
              <a:t> independent </a:t>
            </a:r>
            <a:r>
              <a:rPr lang="pl-PL" altLang="pl-PL" sz="2800" dirty="0" err="1"/>
              <a:t>classes</a:t>
            </a:r>
            <a:r>
              <a:rPr lang="en-US" altLang="pl-PL" sz="2800" dirty="0"/>
              <a:t>.</a:t>
            </a:r>
            <a:endParaRPr lang="en-US" altLang="pl-PL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flipH="1" flipV="1">
            <a:off x="2987824" y="2898948"/>
            <a:ext cx="720725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3863207" y="2898948"/>
            <a:ext cx="719137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934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altLang="pl-PL" dirty="0" err="1"/>
              <a:t>Multiple</a:t>
            </a:r>
            <a:r>
              <a:rPr lang="pl-PL" altLang="pl-PL" dirty="0"/>
              <a:t> </a:t>
            </a:r>
            <a:r>
              <a:rPr lang="pl-PL" altLang="pl-PL" dirty="0" err="1"/>
              <a:t>inheritance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l-PL" altLang="pl-PL" sz="2800" dirty="0"/>
              <a:t>In C++ we </a:t>
            </a:r>
            <a:r>
              <a:rPr lang="pl-PL" altLang="pl-PL" sz="2800" dirty="0" err="1"/>
              <a:t>may</a:t>
            </a:r>
            <a:r>
              <a:rPr lang="pl-PL" altLang="pl-PL" sz="2800" dirty="0"/>
              <a:t> </a:t>
            </a:r>
            <a:r>
              <a:rPr lang="pl-PL" altLang="pl-PL" sz="2800" dirty="0" err="1"/>
              <a:t>define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multiple</a:t>
            </a:r>
            <a:r>
              <a:rPr lang="pl-PL" altLang="pl-PL" sz="2800" dirty="0"/>
              <a:t> </a:t>
            </a:r>
            <a:r>
              <a:rPr lang="pl-PL" altLang="pl-PL" sz="2800" u="sng" dirty="0" err="1"/>
              <a:t>direct</a:t>
            </a:r>
            <a:r>
              <a:rPr lang="pl-PL" altLang="pl-PL" sz="2800" dirty="0"/>
              <a:t> </a:t>
            </a:r>
            <a:r>
              <a:rPr lang="pl-PL" altLang="pl-PL" sz="2800" dirty="0" err="1"/>
              <a:t>base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classes</a:t>
            </a:r>
            <a:r>
              <a:rPr lang="pl-PL" altLang="pl-PL" sz="2800" dirty="0"/>
              <a:t>:</a:t>
            </a:r>
            <a:endParaRPr lang="en-US" altLang="pl-PL" sz="2800" dirty="0"/>
          </a:p>
          <a:p>
            <a:pPr>
              <a:lnSpc>
                <a:spcPct val="90000"/>
              </a:lnSpc>
            </a:pPr>
            <a:endParaRPr lang="pl-PL" altLang="pl-PL" sz="2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3600" dirty="0"/>
              <a:t> 			  </a:t>
            </a:r>
            <a:r>
              <a:rPr lang="pl-PL" altLang="pl-PL" sz="20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colour</a:t>
            </a:r>
            <a:r>
              <a:rPr lang="pl-PL" altLang="pl-PL" sz="3600" dirty="0" smtClean="0">
                <a:latin typeface="Arial Narrow" panose="020B0606020202030204" pitchFamily="34" charset="0"/>
              </a:rPr>
              <a:t>	</a:t>
            </a:r>
            <a:r>
              <a:rPr lang="pl-PL" altLang="pl-PL" sz="20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location</a:t>
            </a:r>
            <a:endParaRPr lang="en-US" altLang="pl-PL" sz="2000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pl-PL" altLang="pl-PL" sz="2800" dirty="0">
              <a:latin typeface="Arial Narrow" panose="020B060602020203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pl-PL" sz="2800" dirty="0">
                <a:latin typeface="Arial Narrow" panose="020B0606020202030204" pitchFamily="34" charset="0"/>
              </a:rPr>
              <a:t> </a:t>
            </a:r>
            <a:endParaRPr lang="en-US" altLang="pl-PL" sz="3600" dirty="0">
              <a:latin typeface="Arial Narrow" panose="020B060602020203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3600" dirty="0">
                <a:latin typeface="Arial Narrow" panose="020B0606020202030204" pitchFamily="34" charset="0"/>
              </a:rPr>
              <a:t>			</a:t>
            </a:r>
            <a:r>
              <a:rPr lang="pl-PL" altLang="pl-PL" sz="2800" dirty="0">
                <a:latin typeface="Arial Narrow" panose="020B0606020202030204" pitchFamily="34" charset="0"/>
              </a:rPr>
              <a:t>	</a:t>
            </a:r>
            <a:r>
              <a:rPr lang="pl-PL" altLang="pl-PL" sz="2800" dirty="0" smtClean="0">
                <a:latin typeface="Arial Narrow" panose="020B0606020202030204" pitchFamily="34" charset="0"/>
              </a:rPr>
              <a:t>  </a:t>
            </a:r>
            <a:r>
              <a:rPr lang="pl-PL" altLang="pl-PL" sz="2000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altLang="pl-PL" sz="2800" dirty="0">
                <a:latin typeface="Arial Narrow" panose="020B0606020202030204" pitchFamily="34" charset="0"/>
              </a:rPr>
              <a:t>         </a:t>
            </a:r>
            <a:endParaRPr lang="pl-PL" altLang="pl-PL" sz="2800" dirty="0">
              <a:latin typeface="Arial Narrow" panose="020B0606020202030204" pitchFamily="34" charset="0"/>
            </a:endParaRPr>
          </a:p>
          <a:p>
            <a:pPr>
              <a:lnSpc>
                <a:spcPct val="90000"/>
              </a:lnSpc>
            </a:pPr>
            <a:endParaRPr lang="pl-PL" altLang="pl-PL" sz="2800" dirty="0" smtClean="0">
              <a:latin typeface="Arial Narrow" panose="020B0606020202030204" pitchFamily="34" charset="0"/>
            </a:endParaRPr>
          </a:p>
          <a:p>
            <a:pPr>
              <a:buNone/>
            </a:pPr>
            <a:r>
              <a:rPr lang="pl-PL" sz="2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2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colour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{};</a:t>
            </a:r>
          </a:p>
          <a:p>
            <a:pPr>
              <a:buNone/>
            </a:pPr>
            <a:r>
              <a:rPr lang="pl-PL" sz="2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2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location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{};</a:t>
            </a:r>
          </a:p>
          <a:p>
            <a:pPr>
              <a:buNone/>
            </a:pPr>
            <a:r>
              <a:rPr lang="pl-PL" sz="2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2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pl-PL" sz="2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2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colour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l-PL" sz="2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2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location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... };</a:t>
            </a:r>
          </a:p>
          <a:p>
            <a:pPr>
              <a:lnSpc>
                <a:spcPct val="90000"/>
              </a:lnSpc>
              <a:buNone/>
            </a:pPr>
            <a:endParaRPr lang="pl-PL" altLang="pl-PL" sz="2800" dirty="0">
              <a:latin typeface="Arial Narrow" panose="020B0606020202030204" pitchFamily="34" charset="0"/>
            </a:endParaRP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flipH="1" flipV="1">
            <a:off x="2987824" y="2898948"/>
            <a:ext cx="720725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3863207" y="2898948"/>
            <a:ext cx="719137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934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2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pl-PL" sz="2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2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colour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l-PL" sz="2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2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location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... };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pl-PL" altLang="pl-PL" sz="2800" dirty="0" smtClean="0"/>
          </a:p>
          <a:p>
            <a:pPr>
              <a:lnSpc>
                <a:spcPct val="90000"/>
              </a:lnSpc>
            </a:pPr>
            <a:r>
              <a:rPr lang="pl-PL" altLang="pl-PL" sz="2800" dirty="0" smtClean="0"/>
              <a:t>by </a:t>
            </a:r>
            <a:r>
              <a:rPr lang="pl-PL" altLang="pl-PL" sz="2800" dirty="0" err="1" smtClean="0"/>
              <a:t>default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base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class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is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inherited</a:t>
            </a:r>
            <a:r>
              <a:rPr lang="pl-PL" altLang="pl-PL" sz="2800" dirty="0" smtClean="0"/>
              <a:t> as </a:t>
            </a:r>
            <a:r>
              <a:rPr lang="pl-PL" altLang="pl-PL" sz="2800" dirty="0" err="1" smtClean="0"/>
              <a:t>private</a:t>
            </a:r>
            <a:r>
              <a:rPr lang="pl-PL" altLang="pl-PL" sz="2800" dirty="0" smtClean="0"/>
              <a:t>; public </a:t>
            </a:r>
            <a:r>
              <a:rPr lang="pl-PL" altLang="pl-PL" sz="2800" dirty="0" err="1" smtClean="0"/>
              <a:t>or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protected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inheritance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must</a:t>
            </a:r>
            <a:r>
              <a:rPr lang="pl-PL" altLang="pl-PL" sz="2800" dirty="0" smtClean="0"/>
              <a:t> be </a:t>
            </a:r>
            <a:r>
              <a:rPr lang="pl-PL" altLang="pl-PL" sz="2800" dirty="0" err="1" smtClean="0"/>
              <a:t>specified</a:t>
            </a:r>
            <a:r>
              <a:rPr lang="pl-PL" altLang="pl-PL" sz="2800" dirty="0" smtClean="0"/>
              <a:t> for </a:t>
            </a:r>
            <a:r>
              <a:rPr lang="pl-PL" altLang="pl-PL" sz="2800" b="1" dirty="0" err="1" smtClean="0"/>
              <a:t>each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base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class</a:t>
            </a:r>
            <a:r>
              <a:rPr lang="pl-PL" altLang="pl-PL" sz="2800" dirty="0" smtClean="0"/>
              <a:t> to be public </a:t>
            </a:r>
            <a:r>
              <a:rPr lang="pl-PL" altLang="pl-PL" sz="2800" dirty="0" err="1" smtClean="0"/>
              <a:t>or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protected</a:t>
            </a:r>
            <a:endParaRPr lang="pl-PL" altLang="pl-PL" sz="2800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pl-PL" altLang="pl-PL" sz="2800" dirty="0" smtClean="0"/>
          </a:p>
          <a:p>
            <a:pPr>
              <a:lnSpc>
                <a:spcPct val="90000"/>
              </a:lnSpc>
            </a:pPr>
            <a:r>
              <a:rPr lang="pl-PL" altLang="pl-PL" sz="2800" dirty="0" err="1" smtClean="0"/>
              <a:t>it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is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required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that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all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the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base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classes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are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fully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defined</a:t>
            </a:r>
            <a:endParaRPr lang="pl-PL" altLang="pl-PL" sz="2800" dirty="0" smtClean="0"/>
          </a:p>
          <a:p>
            <a:pPr lvl="1">
              <a:lnSpc>
                <a:spcPct val="90000"/>
              </a:lnSpc>
            </a:pPr>
            <a:r>
              <a:rPr lang="pl-PL" altLang="pl-PL" sz="2400" dirty="0" err="1" smtClean="0"/>
              <a:t>definition</a:t>
            </a:r>
            <a:r>
              <a:rPr lang="pl-PL" altLang="pl-PL" sz="2400" dirty="0" smtClean="0"/>
              <a:t> of </a:t>
            </a:r>
            <a:r>
              <a:rPr lang="pl-PL" altLang="pl-PL" sz="2400" dirty="0" err="1" smtClean="0"/>
              <a:t>the</a:t>
            </a:r>
            <a:r>
              <a:rPr lang="pl-PL" altLang="pl-PL" sz="2400" dirty="0" smtClean="0"/>
              <a:t> </a:t>
            </a:r>
            <a:r>
              <a:rPr lang="pl-PL" altLang="pl-PL" sz="2400" dirty="0" err="1" smtClean="0"/>
              <a:t>base</a:t>
            </a:r>
            <a:r>
              <a:rPr lang="pl-PL" altLang="pl-PL" sz="2400" dirty="0" smtClean="0"/>
              <a:t> </a:t>
            </a:r>
            <a:r>
              <a:rPr lang="pl-PL" altLang="pl-PL" sz="2400" dirty="0" err="1" smtClean="0"/>
              <a:t>class</a:t>
            </a:r>
            <a:r>
              <a:rPr lang="pl-PL" altLang="pl-PL" sz="2400" dirty="0" smtClean="0"/>
              <a:t> </a:t>
            </a:r>
            <a:r>
              <a:rPr lang="pl-PL" altLang="pl-PL" sz="2400" dirty="0" err="1" smtClean="0"/>
              <a:t>name</a:t>
            </a:r>
            <a:r>
              <a:rPr lang="pl-PL" altLang="pl-PL" sz="2400" dirty="0" smtClean="0"/>
              <a:t> </a:t>
            </a:r>
            <a:r>
              <a:rPr lang="pl-PL" altLang="pl-PL" sz="2400" dirty="0" err="1" smtClean="0"/>
              <a:t>only</a:t>
            </a:r>
            <a:r>
              <a:rPr lang="pl-PL" altLang="pl-PL" sz="2400" dirty="0" smtClean="0"/>
              <a:t> </a:t>
            </a:r>
            <a:r>
              <a:rPr lang="en-US" altLang="pl-PL" sz="2400" dirty="0" smtClean="0"/>
              <a:t>(</a:t>
            </a:r>
            <a:r>
              <a:rPr lang="en-US" altLang="pl-PL" sz="2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altLang="pl-PL" sz="2400" dirty="0" smtClean="0"/>
              <a:t> </a:t>
            </a:r>
            <a:r>
              <a:rPr lang="pl-PL" altLang="pl-PL" sz="22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</a:t>
            </a:r>
            <a:r>
              <a:rPr lang="pl-PL" altLang="pl-PL" sz="2400" dirty="0" smtClean="0"/>
              <a:t>;</a:t>
            </a:r>
            <a:r>
              <a:rPr lang="en-US" altLang="pl-PL" sz="2400" dirty="0" smtClean="0"/>
              <a:t>)</a:t>
            </a:r>
            <a:r>
              <a:rPr lang="pl-PL" altLang="pl-PL" sz="2400" dirty="0" smtClean="0"/>
              <a:t> </a:t>
            </a:r>
            <a:r>
              <a:rPr lang="pl-PL" altLang="pl-PL" sz="2400" dirty="0" err="1" smtClean="0"/>
              <a:t>is</a:t>
            </a:r>
            <a:r>
              <a:rPr lang="pl-PL" altLang="pl-PL" sz="2400" dirty="0" smtClean="0"/>
              <a:t> not </a:t>
            </a:r>
            <a:r>
              <a:rPr lang="pl-PL" altLang="pl-PL" sz="2400" dirty="0" err="1" smtClean="0"/>
              <a:t>enough</a:t>
            </a:r>
            <a:endParaRPr lang="pl-PL" altLang="pl-PL" sz="2400" dirty="0" smtClean="0"/>
          </a:p>
          <a:p>
            <a:pPr lvl="1">
              <a:lnSpc>
                <a:spcPct val="90000"/>
              </a:lnSpc>
            </a:pPr>
            <a:r>
              <a:rPr lang="pl-PL" altLang="pl-PL" sz="2400" dirty="0" err="1" smtClean="0"/>
              <a:t>this</a:t>
            </a:r>
            <a:r>
              <a:rPr lang="pl-PL" altLang="pl-PL" sz="2400" dirty="0" smtClean="0"/>
              <a:t> </a:t>
            </a:r>
            <a:r>
              <a:rPr lang="pl-PL" altLang="pl-PL" sz="2400" dirty="0" err="1" smtClean="0"/>
              <a:t>way</a:t>
            </a:r>
            <a:r>
              <a:rPr lang="pl-PL" altLang="pl-PL" sz="2400" dirty="0" smtClean="0"/>
              <a:t> we </a:t>
            </a:r>
            <a:r>
              <a:rPr lang="pl-PL" altLang="pl-PL" sz="2400" dirty="0" err="1" smtClean="0"/>
              <a:t>avoid</a:t>
            </a:r>
            <a:r>
              <a:rPr lang="pl-PL" altLang="pl-PL" sz="2400" dirty="0" smtClean="0"/>
              <a:t> </a:t>
            </a:r>
            <a:r>
              <a:rPr lang="pl-PL" altLang="pl-PL" sz="2400" dirty="0" err="1" smtClean="0"/>
              <a:t>cyclic</a:t>
            </a:r>
            <a:r>
              <a:rPr lang="pl-PL" altLang="pl-PL" sz="2400" dirty="0" smtClean="0"/>
              <a:t> </a:t>
            </a:r>
            <a:r>
              <a:rPr lang="pl-PL" altLang="pl-PL" sz="2400" dirty="0" err="1" smtClean="0"/>
              <a:t>inheritance</a:t>
            </a:r>
            <a:endParaRPr lang="pl-PL" alt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altLang="pl-PL" dirty="0" err="1" smtClean="0"/>
              <a:t>Declaring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the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derived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class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246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2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pl-PL" sz="2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2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colour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l-PL" sz="2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2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location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... };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pl-PL" altLang="pl-PL" sz="2800" dirty="0" smtClean="0"/>
          </a:p>
          <a:p>
            <a:pPr marL="609600" indent="-609600">
              <a:lnSpc>
                <a:spcPct val="90000"/>
              </a:lnSpc>
            </a:pPr>
            <a:r>
              <a:rPr lang="pl-PL" altLang="pl-PL" sz="2800" dirty="0" err="1" smtClean="0"/>
              <a:t>base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class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constructors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are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called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in</a:t>
            </a:r>
            <a:r>
              <a:rPr lang="pl-PL" altLang="pl-PL" sz="2800" dirty="0" smtClean="0"/>
              <a:t> order of </a:t>
            </a:r>
            <a:r>
              <a:rPr lang="pl-PL" altLang="pl-PL" sz="2800" dirty="0" err="1" smtClean="0"/>
              <a:t>declarations</a:t>
            </a:r>
            <a:r>
              <a:rPr lang="pl-PL" altLang="pl-PL" sz="2800" dirty="0" smtClean="0"/>
              <a:t> of </a:t>
            </a:r>
            <a:r>
              <a:rPr lang="pl-PL" altLang="pl-PL" sz="2800" dirty="0" err="1" smtClean="0"/>
              <a:t>base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classes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(i</a:t>
            </a:r>
            <a:r>
              <a:rPr lang="pl-PL" altLang="pl-PL" sz="2800" dirty="0" smtClean="0"/>
              <a:t>n </a:t>
            </a:r>
            <a:r>
              <a:rPr lang="pl-PL" altLang="pl-PL" sz="2800" dirty="0" err="1" smtClean="0"/>
              <a:t>declaration</a:t>
            </a:r>
            <a:r>
              <a:rPr lang="pl-PL" altLang="pl-PL" sz="2800" dirty="0" smtClean="0"/>
              <a:t> of </a:t>
            </a:r>
            <a:r>
              <a:rPr lang="pl-PL" altLang="pl-PL" sz="2800" dirty="0" err="1" smtClean="0"/>
              <a:t>derived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class</a:t>
            </a:r>
            <a:r>
              <a:rPr lang="pl-PL" altLang="pl-PL" sz="2800" dirty="0" smtClean="0"/>
              <a:t>)</a:t>
            </a:r>
          </a:p>
          <a:p>
            <a:pPr marL="990600" lvl="1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pl-PL" altLang="pl-PL" sz="2400" dirty="0" smtClean="0">
                <a:latin typeface="Arial Narrow" panose="020B0606020202030204" pitchFamily="34" charset="0"/>
              </a:rPr>
              <a:t> </a:t>
            </a:r>
            <a:r>
              <a:rPr lang="pl-PL" sz="24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colour</a:t>
            </a:r>
            <a:r>
              <a:rPr lang="pl-PL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  <a:endParaRPr lang="pl-PL" altLang="pl-PL" sz="2400" dirty="0" smtClean="0">
              <a:latin typeface="Arial Narrow" panose="020B0606020202030204" pitchFamily="34" charset="0"/>
            </a:endParaRPr>
          </a:p>
          <a:p>
            <a:pPr marL="990600" lvl="1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pl-PL" altLang="pl-PL" sz="2400" dirty="0" smtClean="0">
                <a:latin typeface="Arial Narrow" panose="020B0606020202030204" pitchFamily="34" charset="0"/>
              </a:rPr>
              <a:t> </a:t>
            </a:r>
            <a:r>
              <a:rPr lang="pl-PL" sz="24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location</a:t>
            </a:r>
            <a:r>
              <a:rPr lang="pl-PL" sz="2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  <a:endParaRPr lang="pl-PL" altLang="pl-PL" sz="22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altLang="pl-PL" dirty="0" err="1" smtClean="0"/>
              <a:t>Constructors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246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Autofit/>
          </a:bodyPr>
          <a:lstStyle/>
          <a:p>
            <a:r>
              <a:rPr lang="pl-PL" altLang="pl-PL" sz="2800" dirty="0" err="1" smtClean="0"/>
              <a:t>names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inherited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after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more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than</a:t>
            </a:r>
            <a:r>
              <a:rPr lang="pl-PL" altLang="pl-PL" sz="2800" dirty="0" smtClean="0"/>
              <a:t> one </a:t>
            </a:r>
            <a:r>
              <a:rPr lang="pl-PL" altLang="pl-PL" sz="2800" dirty="0" err="1" smtClean="0"/>
              <a:t>base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may</a:t>
            </a:r>
            <a:r>
              <a:rPr lang="pl-PL" altLang="pl-PL" sz="2800" dirty="0" smtClean="0"/>
              <a:t> be </a:t>
            </a:r>
            <a:r>
              <a:rPr lang="pl-PL" altLang="pl-PL" sz="2800" u="sng" dirty="0" err="1" smtClean="0"/>
              <a:t>ambiguous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in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the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derived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class</a:t>
            </a:r>
            <a:r>
              <a:rPr lang="pl-PL" altLang="pl-PL" sz="2800" dirty="0" smtClean="0"/>
              <a:t>.</a:t>
            </a:r>
          </a:p>
          <a:p>
            <a:pPr lvl="1">
              <a:buFont typeface="Wingdings" panose="05000000000000000000" pitchFamily="2" charset="2"/>
              <a:buNone/>
            </a:pPr>
            <a:endParaRPr lang="pl-PL" altLang="pl-PL" sz="2400" dirty="0" smtClean="0">
              <a:latin typeface="Arial Narrow" panose="020B0606020202030204" pitchFamily="34" charset="0"/>
            </a:endParaRPr>
          </a:p>
          <a:p>
            <a:pPr lvl="1">
              <a:buNone/>
            </a:pP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colour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k;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char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*name; };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location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k; </a:t>
            </a: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j; };</a:t>
            </a:r>
          </a:p>
          <a:p>
            <a:pPr lvl="1">
              <a:buNone/>
            </a:pP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 </a:t>
            </a:r>
            <a:r>
              <a:rPr lang="pl-PL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colour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l-PL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location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... };</a:t>
            </a:r>
            <a:endParaRPr lang="pl-PL" altLang="pl-PL" sz="2400" dirty="0" smtClean="0">
              <a:latin typeface="Arial Narrow" panose="020B0606020202030204" pitchFamily="34" charset="0"/>
            </a:endParaRPr>
          </a:p>
          <a:p>
            <a:pPr lvl="1">
              <a:buFont typeface="Wingdings" panose="05000000000000000000" pitchFamily="2" charset="2"/>
              <a:buNone/>
            </a:pPr>
            <a:endParaRPr lang="en-US" altLang="pl-PL" sz="2400" dirty="0" smtClean="0">
              <a:latin typeface="Arial Narrow" panose="020B0606020202030204" pitchFamily="34" charset="0"/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pl-PL" altLang="pl-PL" sz="2400" dirty="0" err="1" smtClean="0"/>
              <a:t>members</a:t>
            </a:r>
            <a:r>
              <a:rPr lang="pl-PL" altLang="pl-PL" sz="2400" dirty="0" smtClean="0"/>
              <a:t> of </a:t>
            </a:r>
            <a:r>
              <a:rPr lang="pl-PL" sz="24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en-US" altLang="pl-PL" sz="2400" dirty="0" smtClean="0"/>
              <a:t>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pl-PL" altLang="pl-PL" sz="2400" dirty="0" smtClean="0"/>
              <a:t>	 </a:t>
            </a:r>
            <a:r>
              <a:rPr lang="en-US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colour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k</a:t>
            </a:r>
            <a:r>
              <a:rPr lang="pl-PL" altLang="pl-PL" sz="2000" dirty="0" smtClean="0">
                <a:latin typeface="Arial Narrow" panose="020B0606020202030204" pitchFamily="34" charset="0"/>
              </a:rPr>
              <a:t>	</a:t>
            </a:r>
            <a:r>
              <a:rPr lang="en-US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location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k</a:t>
            </a:r>
            <a:endParaRPr lang="en-US" altLang="pl-PL" sz="2000" dirty="0" smtClean="0">
              <a:latin typeface="Arial Narrow" panose="020B0606020202030204" pitchFamily="34" charset="0"/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pl-PL" altLang="pl-PL" sz="2000" dirty="0" smtClean="0">
                <a:latin typeface="Arial Narrow" panose="020B0606020202030204" pitchFamily="34" charset="0"/>
              </a:rPr>
              <a:t>	 </a:t>
            </a:r>
            <a:r>
              <a:rPr lang="en-US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colour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name</a:t>
            </a:r>
            <a:r>
              <a:rPr lang="pl-PL" altLang="pl-PL" sz="2000" dirty="0" smtClean="0">
                <a:latin typeface="Arial Narrow" panose="020B0606020202030204" pitchFamily="34" charset="0"/>
              </a:rPr>
              <a:t>	</a:t>
            </a:r>
            <a:r>
              <a:rPr lang="en-US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location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::j</a:t>
            </a:r>
            <a:endParaRPr lang="en-US" altLang="pl-PL" sz="2000" dirty="0" smtClean="0">
              <a:latin typeface="Arial Narrow" panose="020B0606020202030204" pitchFamily="34" charset="0"/>
            </a:endParaRPr>
          </a:p>
          <a:p>
            <a:pPr lvl="1">
              <a:buFont typeface="Wingdings" panose="05000000000000000000" pitchFamily="2" charset="2"/>
              <a:buNone/>
            </a:pPr>
            <a:endParaRPr lang="en-US" altLang="pl-PL" sz="2400" dirty="0">
              <a:latin typeface="Arial Narrow" panose="020B060602020203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altLang="pl-PL" dirty="0" err="1" smtClean="0"/>
              <a:t>Ambiguities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246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None/>
            </a:pPr>
            <a:r>
              <a:rPr lang="pl-PL" altLang="pl-PL" sz="2400" dirty="0" err="1" smtClean="0"/>
              <a:t>members</a:t>
            </a:r>
            <a:r>
              <a:rPr lang="pl-PL" altLang="pl-PL" sz="2400" dirty="0" smtClean="0"/>
              <a:t> of </a:t>
            </a:r>
            <a:r>
              <a:rPr lang="pl-PL" sz="24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en-US" altLang="pl-PL" sz="2400" dirty="0" smtClean="0"/>
              <a:t>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pl-PL" altLang="pl-PL" sz="2400" dirty="0" smtClean="0"/>
              <a:t>	 </a:t>
            </a:r>
            <a:r>
              <a:rPr lang="en-US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colour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k</a:t>
            </a:r>
            <a:r>
              <a:rPr lang="pl-PL" altLang="pl-PL" sz="2000" dirty="0" smtClean="0">
                <a:latin typeface="Arial Narrow" panose="020B0606020202030204" pitchFamily="34" charset="0"/>
              </a:rPr>
              <a:t>	</a:t>
            </a:r>
            <a:r>
              <a:rPr lang="en-US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location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k</a:t>
            </a:r>
            <a:endParaRPr lang="en-US" altLang="pl-PL" sz="2000" dirty="0" smtClean="0">
              <a:latin typeface="Arial Narrow" panose="020B0606020202030204" pitchFamily="34" charset="0"/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pl-PL" altLang="pl-PL" sz="2000" dirty="0" smtClean="0">
                <a:latin typeface="Arial Narrow" panose="020B0606020202030204" pitchFamily="34" charset="0"/>
              </a:rPr>
              <a:t>	 </a:t>
            </a:r>
            <a:r>
              <a:rPr lang="en-US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colour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name</a:t>
            </a:r>
            <a:r>
              <a:rPr lang="pl-PL" altLang="pl-PL" sz="2000" dirty="0" smtClean="0">
                <a:latin typeface="Arial Narrow" panose="020B0606020202030204" pitchFamily="34" charset="0"/>
              </a:rPr>
              <a:t>	</a:t>
            </a:r>
            <a:r>
              <a:rPr lang="en-US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location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::j</a:t>
            </a:r>
          </a:p>
          <a:p>
            <a:pPr lvl="1">
              <a:buFont typeface="Wingdings" panose="05000000000000000000" pitchFamily="2" charset="2"/>
              <a:buNone/>
            </a:pPr>
            <a:endParaRPr lang="pl-PL" alt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lnSpc>
                <a:spcPct val="80000"/>
              </a:lnSpc>
            </a:pPr>
            <a:r>
              <a:rPr lang="pl-PL" altLang="pl-PL" sz="2400" dirty="0" err="1" smtClean="0"/>
              <a:t>within</a:t>
            </a:r>
            <a:r>
              <a:rPr lang="pl-PL" altLang="pl-PL" sz="2400" dirty="0" smtClean="0"/>
              <a:t> </a:t>
            </a:r>
            <a:r>
              <a:rPr lang="pl-PL" altLang="pl-PL" sz="2400" dirty="0" err="1" smtClean="0"/>
              <a:t>the</a:t>
            </a:r>
            <a:r>
              <a:rPr lang="pl-PL" altLang="pl-PL" sz="2400" dirty="0" smtClean="0"/>
              <a:t> </a:t>
            </a:r>
            <a:r>
              <a:rPr lang="pl-PL" altLang="pl-PL" sz="2400" dirty="0" err="1" smtClean="0"/>
              <a:t>scope</a:t>
            </a:r>
            <a:r>
              <a:rPr lang="pl-PL" altLang="pl-PL" sz="2400" dirty="0" smtClean="0"/>
              <a:t> of </a:t>
            </a:r>
            <a:r>
              <a:rPr lang="pl-PL" sz="24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pl-PL" altLang="pl-PL" sz="2400" dirty="0" smtClean="0"/>
              <a:t>:</a:t>
            </a:r>
          </a:p>
          <a:p>
            <a:pPr>
              <a:lnSpc>
                <a:spcPct val="80000"/>
              </a:lnSpc>
            </a:pPr>
            <a:endParaRPr lang="pl-PL" altLang="pl-PL" sz="2400" dirty="0" smtClean="0"/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::name</a:t>
            </a:r>
            <a:r>
              <a:rPr lang="pl-PL" altLang="pl-PL" sz="2000" dirty="0" smtClean="0">
                <a:latin typeface="Arial Narrow" panose="020B0606020202030204" pitchFamily="34" charset="0"/>
              </a:rPr>
              <a:t>; 	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OK</a:t>
            </a:r>
            <a:endParaRPr lang="en-US" altLang="pl-PL" sz="2000" dirty="0" smtClean="0">
              <a:solidFill>
                <a:schemeClr val="folHlink"/>
              </a:solidFill>
              <a:latin typeface="Arial Narrow" panose="020B0606020202030204" pitchFamily="34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en-US" alt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::j</a:t>
            </a:r>
            <a:r>
              <a:rPr lang="pl-PL" alt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pl-PL" altLang="pl-PL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pl-PL" alt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OK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alt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en-US" alt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::k — </a:t>
            </a:r>
            <a:r>
              <a:rPr lang="pl-PL" alt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ERROR</a:t>
            </a:r>
            <a:endParaRPr lang="en-US" altLang="pl-PL" sz="2000" dirty="0" smtClean="0">
              <a:solidFill>
                <a:srgbClr val="008000"/>
              </a:solidFill>
              <a:highlight>
                <a:srgbClr val="FFFFFF"/>
              </a:highlight>
              <a:latin typeface="Consolas"/>
            </a:endParaRPr>
          </a:p>
          <a:p>
            <a:pPr lvl="2">
              <a:lnSpc>
                <a:spcPct val="80000"/>
              </a:lnSpc>
            </a:pPr>
            <a:endParaRPr lang="pl-PL" altLang="pl-PL" sz="2000" dirty="0" smtClean="0"/>
          </a:p>
          <a:p>
            <a:pPr lvl="2">
              <a:lnSpc>
                <a:spcPct val="80000"/>
              </a:lnSpc>
            </a:pPr>
            <a:r>
              <a:rPr lang="pl-PL" altLang="pl-PL" sz="2000" dirty="0" err="1" smtClean="0"/>
              <a:t>it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is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also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ambiguous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when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only</a:t>
            </a:r>
            <a:r>
              <a:rPr lang="pl-PL" altLang="pl-PL" sz="2000" dirty="0" smtClean="0"/>
              <a:t> one field </a:t>
            </a:r>
            <a:r>
              <a:rPr lang="pl-PL" altLang="pl-PL" sz="2000" dirty="0" err="1" smtClean="0"/>
              <a:t>is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accesible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in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the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derived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class</a:t>
            </a:r>
            <a:r>
              <a:rPr lang="pl-PL" altLang="pl-PL" sz="2000" dirty="0" smtClean="0"/>
              <a:t> (</a:t>
            </a:r>
            <a:r>
              <a:rPr lang="pl-PL" altLang="pl-PL" sz="2000" dirty="0" err="1" smtClean="0"/>
              <a:t>e.g</a:t>
            </a:r>
            <a:r>
              <a:rPr lang="pl-PL" altLang="pl-PL" sz="2000" dirty="0" smtClean="0"/>
              <a:t>. </a:t>
            </a:r>
            <a:r>
              <a:rPr lang="pl-PL" altLang="pl-PL" sz="2000" dirty="0" err="1" smtClean="0"/>
              <a:t>others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were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>
                <a:latin typeface="Arial Narrow" panose="020B0606020202030204" pitchFamily="34" charset="0"/>
              </a:rPr>
              <a:t>private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in</a:t>
            </a:r>
            <a:r>
              <a:rPr lang="pl-PL" altLang="pl-PL" sz="2000" dirty="0" smtClean="0"/>
              <a:t> a </a:t>
            </a:r>
            <a:r>
              <a:rPr lang="pl-PL" altLang="pl-PL" sz="2000" dirty="0" err="1" smtClean="0"/>
              <a:t>base</a:t>
            </a:r>
            <a:r>
              <a:rPr lang="pl-PL" altLang="pl-PL" sz="2000" dirty="0" smtClean="0"/>
              <a:t>)</a:t>
            </a:r>
          </a:p>
          <a:p>
            <a:pPr lvl="2">
              <a:lnSpc>
                <a:spcPct val="80000"/>
              </a:lnSpc>
            </a:pPr>
            <a:r>
              <a:rPr lang="pl-PL" altLang="pl-PL" sz="2000" dirty="0" err="1" smtClean="0"/>
              <a:t>the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ambiguity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is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checked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prior</a:t>
            </a:r>
            <a:r>
              <a:rPr lang="pl-PL" altLang="pl-PL" sz="2000" dirty="0" smtClean="0"/>
              <a:t> to </a:t>
            </a:r>
            <a:r>
              <a:rPr lang="pl-PL" altLang="pl-PL" sz="2000" dirty="0" err="1" smtClean="0"/>
              <a:t>the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accessibility</a:t>
            </a:r>
            <a:endParaRPr lang="pl-PL" altLang="pl-PL" sz="2000" dirty="0" smtClean="0"/>
          </a:p>
          <a:p>
            <a:pPr lvl="2">
              <a:lnSpc>
                <a:spcPct val="80000"/>
              </a:lnSpc>
            </a:pPr>
            <a:r>
              <a:rPr lang="pl-PL" altLang="pl-PL" sz="2000" dirty="0" smtClean="0"/>
              <a:t>to </a:t>
            </a:r>
            <a:r>
              <a:rPr lang="pl-PL" altLang="pl-PL" sz="2000" dirty="0" err="1" smtClean="0"/>
              <a:t>avoid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the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ambiguity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use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the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scope</a:t>
            </a:r>
            <a:r>
              <a:rPr lang="pl-PL" altLang="pl-PL" sz="2000" dirty="0" smtClean="0"/>
              <a:t> operator</a:t>
            </a:r>
            <a:endParaRPr lang="en-US" altLang="pl-PL" sz="2000" dirty="0" smtClean="0"/>
          </a:p>
          <a:p>
            <a:pPr lvl="1">
              <a:buFont typeface="Wingdings" panose="05000000000000000000" pitchFamily="2" charset="2"/>
              <a:buNone/>
            </a:pPr>
            <a:endParaRPr lang="en-US" altLang="pl-PL" sz="2000" dirty="0" smtClean="0">
              <a:latin typeface="Arial Narrow" panose="020B0606020202030204" pitchFamily="34" charset="0"/>
            </a:endParaRPr>
          </a:p>
          <a:p>
            <a:pPr lvl="1">
              <a:buFont typeface="Wingdings" panose="05000000000000000000" pitchFamily="2" charset="2"/>
              <a:buNone/>
            </a:pPr>
            <a:endParaRPr lang="en-US" altLang="pl-PL" sz="2400" dirty="0">
              <a:latin typeface="Arial Narrow" panose="020B060602020203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altLang="pl-PL" dirty="0" err="1" smtClean="0"/>
              <a:t>Ambiguities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246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pl-PL" altLang="pl-PL" sz="2000" dirty="0" smtClean="0"/>
              <a:t>To </a:t>
            </a:r>
            <a:r>
              <a:rPr lang="pl-PL" altLang="pl-PL" sz="2000" dirty="0" err="1" smtClean="0"/>
              <a:t>get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rid</a:t>
            </a:r>
            <a:r>
              <a:rPr lang="pl-PL" altLang="pl-PL" sz="2000" dirty="0" smtClean="0"/>
              <a:t> of </a:t>
            </a:r>
            <a:r>
              <a:rPr lang="pl-PL" altLang="pl-PL" sz="2000" dirty="0" err="1" smtClean="0"/>
              <a:t>ambiguities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define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the</a:t>
            </a:r>
            <a:r>
              <a:rPr lang="pl-PL" altLang="pl-PL" sz="2000" dirty="0" smtClean="0"/>
              <a:t> </a:t>
            </a:r>
            <a:r>
              <a:rPr lang="en-US" altLang="pl-PL" sz="2000" b="1" dirty="0" smtClean="0"/>
              <a:t>a</a:t>
            </a:r>
            <a:r>
              <a:rPr lang="pl-PL" altLang="pl-PL" sz="2000" b="1" dirty="0" smtClean="0"/>
              <a:t>c</a:t>
            </a:r>
            <a:r>
              <a:rPr lang="en-US" altLang="pl-PL" sz="2000" b="1" dirty="0" err="1" smtClean="0"/>
              <a:t>ces</a:t>
            </a:r>
            <a:r>
              <a:rPr lang="pl-PL" altLang="pl-PL" sz="2000" b="1" dirty="0" smtClean="0"/>
              <a:t>s</a:t>
            </a:r>
            <a:r>
              <a:rPr lang="en-US" altLang="pl-PL" sz="2000" b="1" dirty="0" smtClean="0"/>
              <a:t>or</a:t>
            </a:r>
            <a:endParaRPr lang="en-US" altLang="pl-PL" sz="2000" dirty="0" smtClean="0"/>
          </a:p>
          <a:p>
            <a:pPr>
              <a:lnSpc>
                <a:spcPct val="80000"/>
              </a:lnSpc>
            </a:pPr>
            <a:endParaRPr lang="pl-PL" altLang="pl-PL" sz="2000" dirty="0" smtClean="0"/>
          </a:p>
          <a:p>
            <a:pPr>
              <a:lnSpc>
                <a:spcPct val="80000"/>
              </a:lnSpc>
            </a:pPr>
            <a:r>
              <a:rPr lang="pl-PL" altLang="pl-PL" sz="2000" dirty="0" smtClean="0"/>
              <a:t>for </a:t>
            </a:r>
            <a:r>
              <a:rPr lang="pl-PL" altLang="pl-PL" sz="2000" dirty="0" err="1" smtClean="0"/>
              <a:t>the</a:t>
            </a:r>
            <a:r>
              <a:rPr lang="pl-PL" altLang="pl-PL" sz="2000" dirty="0" smtClean="0"/>
              <a:t> point </a:t>
            </a:r>
            <a:r>
              <a:rPr lang="pl-PL" altLang="pl-PL" sz="2000" dirty="0" err="1" smtClean="0"/>
              <a:t>class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define</a:t>
            </a:r>
            <a:r>
              <a:rPr lang="pl-PL" altLang="pl-PL" sz="2000" dirty="0" smtClean="0"/>
              <a:t>:</a:t>
            </a:r>
            <a:endParaRPr lang="en-US" altLang="pl-PL" sz="20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000" dirty="0" smtClean="0"/>
              <a:t> 			</a:t>
            </a: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 </a:t>
            </a:r>
            <a:r>
              <a:rPr lang="en-US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::k() {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colour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::k; }</a:t>
            </a:r>
            <a:endParaRPr lang="pl-PL" altLang="pl-PL" sz="2000" dirty="0" smtClean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</a:pPr>
            <a:endParaRPr lang="pl-PL" altLang="pl-PL" sz="2000" dirty="0" smtClean="0"/>
          </a:p>
          <a:p>
            <a:pPr>
              <a:lnSpc>
                <a:spcPct val="80000"/>
              </a:lnSpc>
            </a:pPr>
            <a:r>
              <a:rPr lang="pl-PL" altLang="pl-PL" sz="2000" dirty="0" err="1" smtClean="0"/>
              <a:t>now</a:t>
            </a:r>
            <a:r>
              <a:rPr lang="pl-PL" altLang="pl-PL" sz="2000" dirty="0" smtClean="0"/>
              <a:t> we </a:t>
            </a:r>
            <a:r>
              <a:rPr lang="pl-PL" altLang="pl-PL" sz="2000" dirty="0" err="1" smtClean="0"/>
              <a:t>may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use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it</a:t>
            </a:r>
            <a:r>
              <a:rPr lang="pl-PL" altLang="pl-PL" sz="2000" dirty="0" smtClean="0"/>
              <a:t>:</a:t>
            </a:r>
            <a:r>
              <a:rPr lang="en-US" altLang="pl-PL" sz="2000" dirty="0" smtClean="0"/>
              <a:t> </a:t>
            </a:r>
          </a:p>
          <a:p>
            <a:pPr>
              <a:buNone/>
            </a:pPr>
            <a:r>
              <a:rPr lang="pl-PL" altLang="pl-PL" sz="2000" dirty="0" smtClean="0"/>
              <a:t> 			</a:t>
            </a:r>
            <a:r>
              <a:rPr lang="pl-PL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p;</a:t>
            </a:r>
          </a:p>
          <a:p>
            <a:pPr>
              <a:buNone/>
            </a:pP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	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p.k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= 7;</a:t>
            </a:r>
            <a:r>
              <a:rPr lang="pl-PL" altLang="pl-PL" sz="2000" dirty="0" smtClean="0"/>
              <a:t>	</a:t>
            </a:r>
          </a:p>
          <a:p>
            <a:endParaRPr lang="pl-PL" altLang="pl-PL" sz="2000" dirty="0" smtClean="0"/>
          </a:p>
          <a:p>
            <a:pPr>
              <a:lnSpc>
                <a:spcPct val="80000"/>
              </a:lnSpc>
            </a:pPr>
            <a:r>
              <a:rPr lang="pl-PL" altLang="pl-PL" sz="2000" dirty="0" err="1" smtClean="0"/>
              <a:t>inside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the</a:t>
            </a:r>
            <a:r>
              <a:rPr lang="pl-PL" altLang="pl-PL" sz="2000" dirty="0" smtClean="0"/>
              <a:t> </a:t>
            </a:r>
            <a:r>
              <a:rPr lang="pl-PL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altLang="pl-PL" sz="2000" dirty="0" err="1" smtClean="0"/>
              <a:t>methods</a:t>
            </a:r>
            <a:r>
              <a:rPr lang="pl-PL" altLang="pl-PL" sz="2000" dirty="0" smtClean="0"/>
              <a:t>, and </a:t>
            </a:r>
            <a:r>
              <a:rPr lang="pl-PL" altLang="pl-PL" sz="2000" dirty="0" err="1" smtClean="0"/>
              <a:t>methods</a:t>
            </a:r>
            <a:r>
              <a:rPr lang="pl-PL" altLang="pl-PL" sz="2000" dirty="0" smtClean="0"/>
              <a:t> of </a:t>
            </a:r>
            <a:r>
              <a:rPr lang="pl-PL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derived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classes</a:t>
            </a:r>
            <a:r>
              <a:rPr lang="pl-PL" altLang="pl-PL" sz="2000" dirty="0" smtClean="0"/>
              <a:t> </a:t>
            </a:r>
            <a:r>
              <a:rPr lang="en-US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::k() </a:t>
            </a:r>
            <a:r>
              <a:rPr lang="pl-PL" altLang="pl-PL" sz="2000" dirty="0" err="1" smtClean="0"/>
              <a:t>stands</a:t>
            </a:r>
            <a:r>
              <a:rPr lang="pl-PL" altLang="pl-PL" sz="2000" dirty="0" smtClean="0"/>
              <a:t> for</a:t>
            </a:r>
            <a:r>
              <a:rPr lang="en-US" altLang="pl-PL" sz="2000" dirty="0" smtClean="0"/>
              <a:t> </a:t>
            </a:r>
            <a:r>
              <a:rPr lang="pl-PL" altLang="pl-PL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point</a:t>
            </a:r>
            <a:r>
              <a:rPr lang="en-US" alt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</a:t>
            </a:r>
            <a:r>
              <a:rPr lang="en-US" alt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colour</a:t>
            </a:r>
            <a:r>
              <a:rPr lang="en-US" alt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::k</a:t>
            </a:r>
            <a:r>
              <a:rPr lang="en-US" altLang="pl-PL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 </a:t>
            </a:r>
            <a:endParaRPr lang="pl-PL" altLang="pl-PL" sz="2000" dirty="0" smtClean="0">
              <a:solidFill>
                <a:srgbClr val="2B91AF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lnSpc>
                <a:spcPct val="80000"/>
              </a:lnSpc>
            </a:pPr>
            <a:r>
              <a:rPr lang="pl-PL" altLang="pl-PL" sz="1800" dirty="0" err="1" smtClean="0"/>
              <a:t>imperfect</a:t>
            </a:r>
            <a:r>
              <a:rPr lang="pl-PL" altLang="pl-PL" sz="1800" dirty="0" smtClean="0"/>
              <a:t> </a:t>
            </a:r>
            <a:r>
              <a:rPr lang="pl-PL" altLang="pl-PL" sz="1800" dirty="0" smtClean="0">
                <a:cs typeface="Times New Roman" panose="02020603050405020304" pitchFamily="18" charset="0"/>
              </a:rPr>
              <a:t>–</a:t>
            </a:r>
            <a:r>
              <a:rPr lang="en-US" altLang="pl-PL" sz="1800" dirty="0" smtClean="0"/>
              <a:t> </a:t>
            </a:r>
            <a:r>
              <a:rPr lang="pl-PL" altLang="pl-PL" sz="1800" dirty="0" smtClean="0"/>
              <a:t>we </a:t>
            </a:r>
            <a:r>
              <a:rPr lang="pl-PL" altLang="pl-PL" sz="1800" dirty="0" err="1" smtClean="0"/>
              <a:t>replace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variable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with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method</a:t>
            </a:r>
            <a:r>
              <a:rPr lang="en-US" altLang="pl-PL" sz="1800" dirty="0" smtClean="0"/>
              <a:t> </a:t>
            </a:r>
            <a:endParaRPr lang="pl-PL" altLang="pl-PL" sz="1800" dirty="0" smtClean="0"/>
          </a:p>
          <a:p>
            <a:pPr lvl="1">
              <a:lnSpc>
                <a:spcPct val="80000"/>
              </a:lnSpc>
            </a:pPr>
            <a:r>
              <a:rPr lang="pl-PL" altLang="pl-PL" sz="1800" dirty="0" err="1" smtClean="0"/>
              <a:t>effective</a:t>
            </a:r>
            <a:r>
              <a:rPr lang="en-US" altLang="pl-PL" sz="1800" dirty="0" smtClean="0"/>
              <a:t> – </a:t>
            </a:r>
            <a:r>
              <a:rPr lang="pl-PL" altLang="pl-PL" sz="1800" dirty="0" err="1" smtClean="0"/>
              <a:t>it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works</a:t>
            </a:r>
            <a:r>
              <a:rPr lang="pl-PL" altLang="pl-PL" sz="1800" dirty="0" smtClean="0"/>
              <a:t>, </a:t>
            </a:r>
            <a:r>
              <a:rPr lang="pl-PL" altLang="pl-PL" sz="1800" dirty="0" err="1" smtClean="0"/>
              <a:t>compiler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optimizes</a:t>
            </a:r>
            <a:r>
              <a:rPr lang="pl-PL" altLang="pl-PL" sz="1800" dirty="0" smtClean="0"/>
              <a:t> out </a:t>
            </a:r>
            <a:r>
              <a:rPr lang="pl-PL" altLang="pl-PL" sz="1800" dirty="0" err="1" smtClean="0"/>
              <a:t>the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method</a:t>
            </a:r>
            <a:r>
              <a:rPr lang="pl-PL" altLang="pl-PL" sz="1800" dirty="0" smtClean="0"/>
              <a:t> </a:t>
            </a:r>
            <a:r>
              <a:rPr lang="pl-PL" altLang="pl-PL" sz="1800" dirty="0" err="1" smtClean="0"/>
              <a:t>causing</a:t>
            </a:r>
            <a:r>
              <a:rPr lang="pl-PL" altLang="pl-PL" sz="1800" dirty="0" smtClean="0"/>
              <a:t> no </a:t>
            </a:r>
            <a:r>
              <a:rPr lang="pl-PL" altLang="pl-PL" sz="1800" dirty="0" err="1" smtClean="0"/>
              <a:t>overhead</a:t>
            </a:r>
            <a:endParaRPr lang="en-US" altLang="pl-PL" sz="1800" dirty="0" smtClean="0"/>
          </a:p>
          <a:p>
            <a:pPr lvl="1">
              <a:buFont typeface="Wingdings" panose="05000000000000000000" pitchFamily="2" charset="2"/>
              <a:buNone/>
            </a:pPr>
            <a:endParaRPr lang="en-US" altLang="pl-PL" sz="2000" dirty="0" smtClean="0">
              <a:latin typeface="Arial Narrow" panose="020B0606020202030204" pitchFamily="34" charset="0"/>
            </a:endParaRPr>
          </a:p>
          <a:p>
            <a:pPr lvl="1">
              <a:buFont typeface="Wingdings" panose="05000000000000000000" pitchFamily="2" charset="2"/>
              <a:buNone/>
            </a:pPr>
            <a:endParaRPr lang="en-US" altLang="pl-PL" sz="2400" dirty="0">
              <a:latin typeface="Arial Narrow" panose="020B060602020203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altLang="pl-PL" dirty="0" err="1" smtClean="0"/>
              <a:t>Ambiguities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246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13667</TotalTime>
  <Words>767</Words>
  <Application>Microsoft Office PowerPoint</Application>
  <PresentationFormat>Pokaz na ekranie (4:3)</PresentationFormat>
  <Paragraphs>285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Motyw pakietu Office</vt:lpstr>
      <vt:lpstr>         </vt:lpstr>
      <vt:lpstr>         </vt:lpstr>
      <vt:lpstr>Multiple inheritance</vt:lpstr>
      <vt:lpstr>Multiple inheritance</vt:lpstr>
      <vt:lpstr>Declaring the derived class</vt:lpstr>
      <vt:lpstr>Constructors</vt:lpstr>
      <vt:lpstr>Ambiguities</vt:lpstr>
      <vt:lpstr>Ambiguities</vt:lpstr>
      <vt:lpstr>Ambiguities</vt:lpstr>
      <vt:lpstr>Multiple inheritance of the  same base</vt:lpstr>
      <vt:lpstr>Multiple inheritance of the  same base</vt:lpstr>
      <vt:lpstr>Multiple inheritance of the  same base</vt:lpstr>
      <vt:lpstr>Multiple inheritance of the  same base</vt:lpstr>
      <vt:lpstr>Accessibility of the inherited members</vt:lpstr>
      <vt:lpstr>Prezentacja programu PowerPoint</vt:lpstr>
      <vt:lpstr>Order of constructor calls</vt:lpstr>
      <vt:lpstr>Multiple calls of base’s methods</vt:lpstr>
      <vt:lpstr>Multiple calls of base’s methods</vt:lpstr>
      <vt:lpstr>Multiple calls of base’s methods</vt:lpstr>
      <vt:lpstr>Multiple calls of base’s methods</vt:lpstr>
      <vt:lpstr>Class being both a virtual and a non-virtual base</vt:lpstr>
      <vt:lpstr>         </vt:lpstr>
      <vt:lpstr>Lecture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Budżet projektu</dc:title>
  <dc:creator>Marzena Podgórska</dc:creator>
  <cp:lastModifiedBy>Romek</cp:lastModifiedBy>
  <cp:revision>434</cp:revision>
  <dcterms:created xsi:type="dcterms:W3CDTF">2018-03-21T20:01:06Z</dcterms:created>
  <dcterms:modified xsi:type="dcterms:W3CDTF">2020-02-27T19:50:52Z</dcterms:modified>
</cp:coreProperties>
</file>